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63" r:id="rId4"/>
    <p:sldId id="266" r:id="rId5"/>
    <p:sldId id="267" r:id="rId6"/>
    <p:sldId id="272" r:id="rId7"/>
    <p:sldId id="274" r:id="rId8"/>
    <p:sldId id="275" r:id="rId9"/>
    <p:sldId id="270" r:id="rId10"/>
    <p:sldId id="271" r:id="rId11"/>
    <p:sldId id="268" r:id="rId12"/>
    <p:sldId id="269" r:id="rId13"/>
    <p:sldId id="273" r:id="rId14"/>
    <p:sldId id="265" r:id="rId15"/>
    <p:sldId id="257"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66"/>
    <p:restoredTop sz="96154"/>
  </p:normalViewPr>
  <p:slideViewPr>
    <p:cSldViewPr snapToGrid="0">
      <p:cViewPr>
        <p:scale>
          <a:sx n="62" d="100"/>
          <a:sy n="62" d="100"/>
        </p:scale>
        <p:origin x="424" y="1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689C-2D90-1771-9DBD-68213C2BD1D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F548B35-CBF7-6A93-46CB-1165AE4AD0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36400183-3F7B-A897-F523-8D1AA5B31F49}"/>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5" name="Footer Placeholder 4">
            <a:extLst>
              <a:ext uri="{FF2B5EF4-FFF2-40B4-BE49-F238E27FC236}">
                <a16:creationId xmlns:a16="http://schemas.microsoft.com/office/drawing/2014/main" id="{2F13BCD4-9683-49E3-12F1-D127EF1941C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2388F0B-DE13-F5CD-0C42-CBC09BE9B33E}"/>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711980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71FE3-C106-2D86-FE16-0988DC7303B1}"/>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25AC54E3-1714-214F-7529-AEF52FD31FC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F369874A-7622-612D-2394-AEECE1F87D01}"/>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5" name="Footer Placeholder 4">
            <a:extLst>
              <a:ext uri="{FF2B5EF4-FFF2-40B4-BE49-F238E27FC236}">
                <a16:creationId xmlns:a16="http://schemas.microsoft.com/office/drawing/2014/main" id="{12A5F98A-359B-0D7F-4993-38DB7F00AD16}"/>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5EC7289C-C962-CCE7-D9AA-6AA0FFB92DE9}"/>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385517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BE2789-2F73-65BE-5E45-D3506586B8B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03223CD1-A84D-36BF-A086-9063DE126A7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AF1D4DB-D7EE-7433-DB48-58BCDA8B6018}"/>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5" name="Footer Placeholder 4">
            <a:extLst>
              <a:ext uri="{FF2B5EF4-FFF2-40B4-BE49-F238E27FC236}">
                <a16:creationId xmlns:a16="http://schemas.microsoft.com/office/drawing/2014/main" id="{0CE9D017-303E-E5FD-B6C6-9E7103688A2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D4902AFF-B1DE-6504-989A-196CD9741CD8}"/>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420347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3AAF-6B14-ADCB-2BA4-5B13B3E7AF88}"/>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485867A5-4449-8F41-F37C-A249654BCEC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4506EF4B-A862-8C3C-D796-94EFEF63C11B}"/>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5" name="Footer Placeholder 4">
            <a:extLst>
              <a:ext uri="{FF2B5EF4-FFF2-40B4-BE49-F238E27FC236}">
                <a16:creationId xmlns:a16="http://schemas.microsoft.com/office/drawing/2014/main" id="{7F571F75-022E-2E04-E4D7-1C4652DCEBA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5106B07-893C-FC49-3946-C4E8A405AF79}"/>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16161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F6C5-E322-7A79-1411-E19A77E668A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A5A91FC8-B5E9-09CD-5E0D-A8EA7D900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5F39BD6-B009-37BF-077D-49191889910B}"/>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5" name="Footer Placeholder 4">
            <a:extLst>
              <a:ext uri="{FF2B5EF4-FFF2-40B4-BE49-F238E27FC236}">
                <a16:creationId xmlns:a16="http://schemas.microsoft.com/office/drawing/2014/main" id="{48BF25F5-EDAE-951A-9558-BE386CAE867E}"/>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4D55E6B3-67FA-AAFC-865C-35CED08941E1}"/>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18777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E280-34A4-52C2-1216-DF2EB8C3F017}"/>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646428F8-919B-5EE3-0D3F-9BB08B91B73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B89670EA-69D8-5B72-F5A2-A3F01882162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A6B8F7E0-BBE4-A7E4-F08F-3EBB8863B735}"/>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6" name="Footer Placeholder 5">
            <a:extLst>
              <a:ext uri="{FF2B5EF4-FFF2-40B4-BE49-F238E27FC236}">
                <a16:creationId xmlns:a16="http://schemas.microsoft.com/office/drawing/2014/main" id="{F755969B-E778-4C42-B108-B9821FE246A0}"/>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0900B4EB-37AA-6875-F5FA-3CF2C4106CF9}"/>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401208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F4FD6-E0E1-435D-2D08-62559DAA3026}"/>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4885B9F1-6D11-07D6-DECF-3E8697FD1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626F3B-9519-6174-814B-8226D2B1EC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83B660A9-39C0-DF31-F0B5-A907FB0112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782DBC-15B2-2115-7958-12D1B02CD71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CDC6935F-8795-FEF2-BFAE-617124A78829}"/>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8" name="Footer Placeholder 7">
            <a:extLst>
              <a:ext uri="{FF2B5EF4-FFF2-40B4-BE49-F238E27FC236}">
                <a16:creationId xmlns:a16="http://schemas.microsoft.com/office/drawing/2014/main" id="{87822150-5D76-5BDC-7D69-9EA1445814BD}"/>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5095F8E7-D766-4607-CC26-6B0C55BB34EA}"/>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4627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61BF-7F60-399A-A546-B00565B5C652}"/>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44153804-A155-EBCD-96C8-E6C77D769AFB}"/>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4" name="Footer Placeholder 3">
            <a:extLst>
              <a:ext uri="{FF2B5EF4-FFF2-40B4-BE49-F238E27FC236}">
                <a16:creationId xmlns:a16="http://schemas.microsoft.com/office/drawing/2014/main" id="{4A9E6034-2956-CD37-FF23-61C55EF0C41C}"/>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2C827DA3-4AE4-2B92-AC9A-C169BA764F32}"/>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1991848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388281-A45D-1592-EFBA-2E4A9BE4654C}"/>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3" name="Footer Placeholder 2">
            <a:extLst>
              <a:ext uri="{FF2B5EF4-FFF2-40B4-BE49-F238E27FC236}">
                <a16:creationId xmlns:a16="http://schemas.microsoft.com/office/drawing/2014/main" id="{05A4064A-7231-347A-06DB-1FE672BA75E0}"/>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1A55F751-AD76-EF32-15E6-6DBB1CC74F2C}"/>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1905764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0D32-169A-FA9F-DC43-7B631037A6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D1EA6C95-8413-429D-1161-01B4DB813E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222B88FF-911E-C969-EA40-2BD06CEB0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6C3A677-8349-20A7-F477-559EFA202C06}"/>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6" name="Footer Placeholder 5">
            <a:extLst>
              <a:ext uri="{FF2B5EF4-FFF2-40B4-BE49-F238E27FC236}">
                <a16:creationId xmlns:a16="http://schemas.microsoft.com/office/drawing/2014/main" id="{8DCC876D-5DC5-7692-AB2E-7B1C90225C7D}"/>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230F8DAE-3E65-778D-C8DB-4404253F5966}"/>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338603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D5F9-D678-9355-0D1B-F384D2A6E8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3BDF8EF1-EF6F-D654-8F03-9D52C9BDC9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BB3540F7-2A4D-5282-42B5-553396689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7C2474E-B7CB-670D-B406-066194B664AE}"/>
              </a:ext>
            </a:extLst>
          </p:cNvPr>
          <p:cNvSpPr>
            <a:spLocks noGrp="1"/>
          </p:cNvSpPr>
          <p:nvPr>
            <p:ph type="dt" sz="half" idx="10"/>
          </p:nvPr>
        </p:nvSpPr>
        <p:spPr/>
        <p:txBody>
          <a:bodyPr/>
          <a:lstStyle/>
          <a:p>
            <a:fld id="{84A9D742-7B3D-4E48-8AD6-073956174959}" type="datetimeFigureOut">
              <a:rPr lang="en-BE" smtClean="0"/>
              <a:t>23/11/2023</a:t>
            </a:fld>
            <a:endParaRPr lang="en-BE"/>
          </a:p>
        </p:txBody>
      </p:sp>
      <p:sp>
        <p:nvSpPr>
          <p:cNvPr id="6" name="Footer Placeholder 5">
            <a:extLst>
              <a:ext uri="{FF2B5EF4-FFF2-40B4-BE49-F238E27FC236}">
                <a16:creationId xmlns:a16="http://schemas.microsoft.com/office/drawing/2014/main" id="{52FC6ED0-FA7B-0FDF-3D1A-C4B4D912EB34}"/>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FC21B54-75CD-B9C1-62FF-093B08C582B3}"/>
              </a:ext>
            </a:extLst>
          </p:cNvPr>
          <p:cNvSpPr>
            <a:spLocks noGrp="1"/>
          </p:cNvSpPr>
          <p:nvPr>
            <p:ph type="sldNum" sz="quarter" idx="12"/>
          </p:nvPr>
        </p:nvSpPr>
        <p:spPr/>
        <p:txBody>
          <a:bodyPr/>
          <a:lstStyle/>
          <a:p>
            <a:fld id="{C3FB67E7-2B57-0345-99F0-DCFFF866A8FD}" type="slidenum">
              <a:rPr lang="en-BE" smtClean="0"/>
              <a:t>‹#›</a:t>
            </a:fld>
            <a:endParaRPr lang="en-BE"/>
          </a:p>
        </p:txBody>
      </p:sp>
    </p:spTree>
    <p:extLst>
      <p:ext uri="{BB962C8B-B14F-4D97-AF65-F5344CB8AC3E}">
        <p14:creationId xmlns:p14="http://schemas.microsoft.com/office/powerpoint/2010/main" val="2754671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13734A-86B4-893A-DB9B-771FF002A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C859DD5F-F658-3751-E1FA-3F9D7A2C4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0AF3039C-5C76-98DE-2E60-73A036F9F3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9D742-7B3D-4E48-8AD6-073956174959}" type="datetimeFigureOut">
              <a:rPr lang="en-BE" smtClean="0"/>
              <a:t>23/11/2023</a:t>
            </a:fld>
            <a:endParaRPr lang="en-BE"/>
          </a:p>
        </p:txBody>
      </p:sp>
      <p:sp>
        <p:nvSpPr>
          <p:cNvPr id="5" name="Footer Placeholder 4">
            <a:extLst>
              <a:ext uri="{FF2B5EF4-FFF2-40B4-BE49-F238E27FC236}">
                <a16:creationId xmlns:a16="http://schemas.microsoft.com/office/drawing/2014/main" id="{E9AEEC05-AC19-EAFF-046D-6497C5C437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DFD99696-117F-343B-48C1-60E80D1204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B67E7-2B57-0345-99F0-DCFFF866A8FD}" type="slidenum">
              <a:rPr lang="en-BE" smtClean="0"/>
              <a:t>‹#›</a:t>
            </a:fld>
            <a:endParaRPr lang="en-BE"/>
          </a:p>
        </p:txBody>
      </p:sp>
    </p:spTree>
    <p:extLst>
      <p:ext uri="{BB962C8B-B14F-4D97-AF65-F5344CB8AC3E}">
        <p14:creationId xmlns:p14="http://schemas.microsoft.com/office/powerpoint/2010/main" val="2196450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europa.eu/citizens-initiative-forum/blog_en"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academy.europa.eu/courses/essential-skills-for-european-citizens-initiative-organiser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hyperlink" Target="https://collab.ec.europa.eu/wiki/eci/download/attachments/11568670/guidance_how_to_draft_eci_EN.pdf?version=2&amp;modificationDate=1527256734175&amp;api=v2" TargetMode="External"/><Relationship Id="rId13" Type="http://schemas.openxmlformats.org/officeDocument/2006/relationships/hyperlink" Target="https://collab.ec.europa.eu/wiki/eci/download/attachments/11568670/SEC-17-001_success_story_right2water_EN.pdf?version=1&amp;modificationDate=1525331247032&amp;api=v2" TargetMode="External"/><Relationship Id="rId18" Type="http://schemas.openxmlformats.org/officeDocument/2006/relationships/hyperlink" Target="https://citizens-initiative-forum.europa.eu/_en" TargetMode="External"/><Relationship Id="rId3" Type="http://schemas.openxmlformats.org/officeDocument/2006/relationships/image" Target="../media/image2.png"/><Relationship Id="rId7" Type="http://schemas.openxmlformats.org/officeDocument/2006/relationships/hyperlink" Target="https://collab.ec.europa.eu/wiki/eci/download/attachments/11568670/guidance_how_to_look_for_partners_EN.pdf?version=2&amp;modificationDate=1527491891655&amp;api=v2" TargetMode="External"/><Relationship Id="rId12" Type="http://schemas.openxmlformats.org/officeDocument/2006/relationships/hyperlink" Target="https://collab.ec.europa.eu/wiki/eci/download/attachments/11568670/SEC-17-001_success_story_one_of_us_01_EN.pdf?version=1&amp;modificationDate=1525331160018&amp;api=v2" TargetMode="External"/><Relationship Id="rId17" Type="http://schemas.openxmlformats.org/officeDocument/2006/relationships/hyperlink" Target="https://citizens-initiative-forum.europa.eu/learn_en" TargetMode="External"/><Relationship Id="rId2" Type="http://schemas.openxmlformats.org/officeDocument/2006/relationships/image" Target="../media/image1.jpg"/><Relationship Id="rId16" Type="http://schemas.openxmlformats.org/officeDocument/2006/relationships/hyperlink" Target="https://europa.eu/citizens-initiative-forum/learn/success-stories_en" TargetMode="External"/><Relationship Id="rId20" Type="http://schemas.openxmlformats.org/officeDocument/2006/relationships/hyperlink" Target="https://europa.eu/citizens-initiative/newsletter/subscribe_en" TargetMode="External"/><Relationship Id="rId1" Type="http://schemas.openxmlformats.org/officeDocument/2006/relationships/slideLayout" Target="../slideLayouts/slideLayout1.xml"/><Relationship Id="rId6" Type="http://schemas.openxmlformats.org/officeDocument/2006/relationships/hyperlink" Target="https://collab.ec.europa.eu/wiki/eci/download/attachments/11568670/guidance_procedural_steps_EN.pdf?version=4&amp;modificationDate=1527589652179&amp;api=v2" TargetMode="External"/><Relationship Id="rId11" Type="http://schemas.openxmlformats.org/officeDocument/2006/relationships/hyperlink" Target="https://collab.ec.europa.eu/wiki/eci/download/attachments/11568670/guidance_how_to_raise_funds_EN.pdf?version=2&amp;modificationDate=1527492043130&amp;api=v2" TargetMode="External"/><Relationship Id="rId5" Type="http://schemas.openxmlformats.org/officeDocument/2006/relationships/hyperlink" Target="https://europa.eu/citizens-initiative-forum/learn/how-collect-signatures_en" TargetMode="External"/><Relationship Id="rId15" Type="http://schemas.openxmlformats.org/officeDocument/2006/relationships/hyperlink" Target="https://collab.ec.europa.eu/wiki/eci/download/attachments/11568670/SEC-17-001_success_story_stop_vivisection_EN.pdf?version=1&amp;modificationDate=1525331272457&amp;api=v2" TargetMode="External"/><Relationship Id="rId10" Type="http://schemas.openxmlformats.org/officeDocument/2006/relationships/hyperlink" Target="https://collab.ec.europa.eu/wiki/eci/download/attachments/11568670/guidance_how_to_collect_EN.pdf?version=2&amp;modificationDate=1527491970948&amp;api=v2" TargetMode="External"/><Relationship Id="rId19" Type="http://schemas.openxmlformats.org/officeDocument/2006/relationships/hyperlink" Target="https://europa.eu/citizens-initiative/_en" TargetMode="External"/><Relationship Id="rId4" Type="http://schemas.openxmlformats.org/officeDocument/2006/relationships/image" Target="../media/image3.png"/><Relationship Id="rId9" Type="http://schemas.openxmlformats.org/officeDocument/2006/relationships/hyperlink" Target="https://collab.ec.europa.eu/wiki/eci/download/attachments/11568670/guidance_how_to_campaign_EN.pdf?version=3&amp;modificationDate=1526649617222&amp;api=v2" TargetMode="External"/><Relationship Id="rId14" Type="http://schemas.openxmlformats.org/officeDocument/2006/relationships/hyperlink" Target="https://collab.ec.europa.eu/wiki/eci/download/attachments/11568670/SEC-17-001_success_story_stop_glyphosate_EN.pdf?version=1&amp;modificationDate=1525331261802&amp;api=v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facebook.com/groups/eciofficialgroup" TargetMode="External"/><Relationship Id="rId5" Type="http://schemas.openxmlformats.org/officeDocument/2006/relationships/image" Target="../media/image15.jpe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hyperlink" Target="https://citizens-initiative-forum.europa.eu/_en"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hyperlink" Target="https://citizens-initiative-forum.europa.eu/learn/how-raise-funds_en" TargetMode="External"/><Relationship Id="rId3" Type="http://schemas.openxmlformats.org/officeDocument/2006/relationships/image" Target="../media/image2.png"/><Relationship Id="rId7" Type="http://schemas.openxmlformats.org/officeDocument/2006/relationships/hyperlink" Target="https://citizens-initiative-forum.europa.eu/learn/how-organise-campaign_en" TargetMode="External"/><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itizens-initiative-forum.europa.eu/learn/how-draft-and-submit-initiative_en" TargetMode="External"/><Relationship Id="rId11" Type="http://schemas.openxmlformats.org/officeDocument/2006/relationships/hyperlink" Target="https://citizens-initiative-forum.europa.eu/learn/success-stories_en" TargetMode="External"/><Relationship Id="rId5" Type="http://schemas.openxmlformats.org/officeDocument/2006/relationships/hyperlink" Target="https://europa.eu/citizens-initiative-forum/learn_en" TargetMode="External"/><Relationship Id="rId10" Type="http://schemas.openxmlformats.org/officeDocument/2006/relationships/hyperlink" Target="https://citizens-initiative-forum.europa.eu/learn/how-collect-signatures_en" TargetMode="External"/><Relationship Id="rId4" Type="http://schemas.openxmlformats.org/officeDocument/2006/relationships/image" Target="../media/image3.png"/><Relationship Id="rId9" Type="http://schemas.openxmlformats.org/officeDocument/2006/relationships/hyperlink" Target="https://citizens-initiative-forum.europa.eu/learn/how-look-partners_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10204"/>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1817DC8F-13EB-6811-B9D0-888AF1CD47CA}"/>
              </a:ext>
            </a:extLst>
          </p:cNvPr>
          <p:cNvSpPr txBox="1">
            <a:spLocks/>
          </p:cNvSpPr>
          <p:nvPr/>
        </p:nvSpPr>
        <p:spPr>
          <a:xfrm>
            <a:off x="1981200" y="1137777"/>
            <a:ext cx="8229600" cy="1143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fr-FR" b="1" dirty="0">
                <a:solidFill>
                  <a:srgbClr val="1C2544"/>
                </a:solidFill>
                <a:latin typeface="Lato" panose="020F0502020204030203" pitchFamily="34" charset="0"/>
                <a:ea typeface="Lato" panose="020F0502020204030203" pitchFamily="34" charset="0"/>
                <a:cs typeface="Lato" panose="020F0502020204030203" pitchFamily="34" charset="0"/>
              </a:rPr>
              <a:t>WELCOME!</a:t>
            </a:r>
          </a:p>
        </p:txBody>
      </p:sp>
      <p:sp>
        <p:nvSpPr>
          <p:cNvPr id="3" name="Titre 1">
            <a:extLst>
              <a:ext uri="{FF2B5EF4-FFF2-40B4-BE49-F238E27FC236}">
                <a16:creationId xmlns:a16="http://schemas.microsoft.com/office/drawing/2014/main" id="{14B458F3-5CA5-A379-685F-31B0F214854A}"/>
              </a:ext>
            </a:extLst>
          </p:cNvPr>
          <p:cNvSpPr txBox="1">
            <a:spLocks/>
          </p:cNvSpPr>
          <p:nvPr/>
        </p:nvSpPr>
        <p:spPr>
          <a:xfrm>
            <a:off x="1981200" y="2539037"/>
            <a:ext cx="8229600" cy="1383505"/>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4400" b="1" dirty="0">
                <a:solidFill>
                  <a:srgbClr val="1C2544"/>
                </a:solidFill>
                <a:latin typeface="Lato" panose="020F0502020204030203" pitchFamily="34" charset="0"/>
                <a:ea typeface="Lato" panose="020F0502020204030203" pitchFamily="34" charset="0"/>
                <a:cs typeface="Lato" panose="020F0502020204030203" pitchFamily="34" charset="0"/>
              </a:rPr>
              <a:t>European Citizens’ Initiative Forum Webinar:</a:t>
            </a:r>
          </a:p>
        </p:txBody>
      </p:sp>
      <p:sp>
        <p:nvSpPr>
          <p:cNvPr id="4" name="Titre 1">
            <a:extLst>
              <a:ext uri="{FF2B5EF4-FFF2-40B4-BE49-F238E27FC236}">
                <a16:creationId xmlns:a16="http://schemas.microsoft.com/office/drawing/2014/main" id="{BA4D2122-5A0F-5E33-7249-8C34E136C3B1}"/>
              </a:ext>
            </a:extLst>
          </p:cNvPr>
          <p:cNvSpPr txBox="1">
            <a:spLocks/>
          </p:cNvSpPr>
          <p:nvPr/>
        </p:nvSpPr>
        <p:spPr>
          <a:xfrm>
            <a:off x="2095500" y="4180802"/>
            <a:ext cx="8001000" cy="63671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2400" i="1" dirty="0">
                <a:solidFill>
                  <a:srgbClr val="1C2544"/>
                </a:solidFill>
                <a:latin typeface="Lato" panose="020F0502020204030203" pitchFamily="34" charset="0"/>
                <a:ea typeface="Lato" panose="020F0502020204030203" pitchFamily="34" charset="0"/>
                <a:cs typeface="Lato" panose="020F0502020204030203" pitchFamily="34" charset="0"/>
              </a:rPr>
              <a:t>What is the ECI and Why Should I Care?</a:t>
            </a:r>
          </a:p>
        </p:txBody>
      </p:sp>
      <p:sp>
        <p:nvSpPr>
          <p:cNvPr id="5" name="Espace réservé du contenu 2">
            <a:extLst>
              <a:ext uri="{FF2B5EF4-FFF2-40B4-BE49-F238E27FC236}">
                <a16:creationId xmlns:a16="http://schemas.microsoft.com/office/drawing/2014/main" id="{D8E3018E-02F1-EC7E-A007-0BC141AFD998}"/>
              </a:ext>
            </a:extLst>
          </p:cNvPr>
          <p:cNvSpPr txBox="1">
            <a:spLocks/>
          </p:cNvSpPr>
          <p:nvPr/>
        </p:nvSpPr>
        <p:spPr>
          <a:xfrm>
            <a:off x="2428155" y="5513522"/>
            <a:ext cx="7335689" cy="1143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50" b="1" dirty="0">
                <a:solidFill>
                  <a:srgbClr val="1C2544"/>
                </a:solidFill>
                <a:latin typeface="Lato" panose="020F0502020204030203" pitchFamily="34" charset="0"/>
                <a:ea typeface="Lato" panose="020F0502020204030203" pitchFamily="34" charset="0"/>
                <a:cs typeface="Lato" panose="020F0502020204030203" pitchFamily="34" charset="0"/>
              </a:rPr>
              <a:t>Host: 	</a:t>
            </a:r>
            <a:r>
              <a:rPr lang="en-US" sz="1050" dirty="0">
                <a:solidFill>
                  <a:srgbClr val="1C2544"/>
                </a:solidFill>
                <a:latin typeface="Lato" panose="020F0502020204030203" pitchFamily="34" charset="0"/>
                <a:ea typeface="Lato" panose="020F0502020204030203" pitchFamily="34" charset="0"/>
                <a:cs typeface="Lato" panose="020F0502020204030203" pitchFamily="34" charset="0"/>
              </a:rPr>
              <a:t>		</a:t>
            </a:r>
            <a:r>
              <a:rPr lang="en-US" sz="1050" b="1" dirty="0">
                <a:solidFill>
                  <a:srgbClr val="1C2544"/>
                </a:solidFill>
                <a:latin typeface="Lato" panose="020F0502020204030203" pitchFamily="34" charset="0"/>
                <a:ea typeface="Lato" panose="020F0502020204030203" pitchFamily="34" charset="0"/>
                <a:cs typeface="Lato" panose="020F0502020204030203" pitchFamily="34" charset="0"/>
              </a:rPr>
              <a:t>Vasiliki Mustakis </a:t>
            </a:r>
          </a:p>
          <a:p>
            <a:pPr marL="0" indent="0">
              <a:buNone/>
            </a:pPr>
            <a:r>
              <a:rPr lang="en-US" sz="1050" b="1" dirty="0">
                <a:solidFill>
                  <a:srgbClr val="1C2544"/>
                </a:solidFill>
                <a:latin typeface="Lato" panose="020F0502020204030203" pitchFamily="34" charset="0"/>
                <a:ea typeface="Lato" panose="020F0502020204030203" pitchFamily="34" charset="0"/>
                <a:cs typeface="Lato" panose="020F0502020204030203" pitchFamily="34" charset="0"/>
              </a:rPr>
              <a:t>			</a:t>
            </a:r>
            <a:r>
              <a:rPr lang="en-US" sz="1050" dirty="0">
                <a:solidFill>
                  <a:srgbClr val="1C2544"/>
                </a:solidFill>
                <a:latin typeface="Lato" panose="020F0502020204030203" pitchFamily="34" charset="0"/>
                <a:ea typeface="Lato" panose="020F0502020204030203" pitchFamily="34" charset="0"/>
                <a:cs typeface="Lato" panose="020F0502020204030203" pitchFamily="34" charset="0"/>
              </a:rPr>
              <a:t>Participatory Democracy Coordinator, European Citizen Action Service (ECAS)</a:t>
            </a:r>
            <a:endParaRPr lang="en-US" sz="1050" b="1"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0" indent="0">
              <a:buNone/>
            </a:pPr>
            <a:r>
              <a:rPr lang="fr-FR" sz="1050" b="1" dirty="0">
                <a:solidFill>
                  <a:srgbClr val="1C2544"/>
                </a:solidFill>
                <a:latin typeface="Lato" panose="020F0502020204030203" pitchFamily="34" charset="0"/>
                <a:ea typeface="Lato" panose="020F0502020204030203" pitchFamily="34" charset="0"/>
                <a:cs typeface="Lato" panose="020F0502020204030203" pitchFamily="34" charset="0"/>
              </a:rPr>
              <a:t>	</a:t>
            </a:r>
          </a:p>
          <a:p>
            <a:pPr marL="0" indent="0">
              <a:buNone/>
            </a:pPr>
            <a:endParaRPr lang="fr-FR" sz="1050" b="1"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0" indent="0">
              <a:buNone/>
            </a:pPr>
            <a:r>
              <a:rPr lang="en-GB" sz="1050" b="1" dirty="0">
                <a:solidFill>
                  <a:srgbClr val="1C2544"/>
                </a:solidFill>
                <a:latin typeface="Lato" panose="020F0502020204030203" pitchFamily="34" charset="0"/>
                <a:ea typeface="Lato" panose="020F0502020204030203" pitchFamily="34" charset="0"/>
                <a:cs typeface="Lato" panose="020F0502020204030203" pitchFamily="34" charset="0"/>
              </a:rPr>
              <a:t>23 November 2023 </a:t>
            </a:r>
            <a:endParaRPr lang="fr-FR" sz="1050" b="1"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cxnSp>
        <p:nvCxnSpPr>
          <p:cNvPr id="6" name="Straight Connector 5">
            <a:extLst>
              <a:ext uri="{FF2B5EF4-FFF2-40B4-BE49-F238E27FC236}">
                <a16:creationId xmlns:a16="http://schemas.microsoft.com/office/drawing/2014/main" id="{C2DFE164-8F41-D392-704A-180D0B31FCC0}"/>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468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5" name="Grafik 19" descr="Shape&#10;&#10;Description automatically generated with medium confidence">
            <a:extLst>
              <a:ext uri="{FF2B5EF4-FFF2-40B4-BE49-F238E27FC236}">
                <a16:creationId xmlns:a16="http://schemas.microsoft.com/office/drawing/2014/main" id="{A4A904B1-CE97-A540-814F-3C98C1FD2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30" y="858203"/>
            <a:ext cx="839470" cy="809625"/>
          </a:xfrm>
          <a:prstGeom prst="rect">
            <a:avLst/>
          </a:prstGeom>
        </p:spPr>
      </p:pic>
      <p:sp>
        <p:nvSpPr>
          <p:cNvPr id="9" name="Textfeld 23">
            <a:extLst>
              <a:ext uri="{FF2B5EF4-FFF2-40B4-BE49-F238E27FC236}">
                <a16:creationId xmlns:a16="http://schemas.microsoft.com/office/drawing/2014/main" id="{A106B5CD-08FD-8948-92B6-2672C5872F1F}"/>
              </a:ext>
            </a:extLst>
          </p:cNvPr>
          <p:cNvSpPr txBox="1"/>
          <p:nvPr/>
        </p:nvSpPr>
        <p:spPr>
          <a:xfrm>
            <a:off x="-13335" y="1657668"/>
            <a:ext cx="1234440" cy="2921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SEEK ADVICE</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100E2166-EC97-303B-4E6E-6C8DBF895F16}"/>
              </a:ext>
            </a:extLst>
          </p:cNvPr>
          <p:cNvCxnSpPr/>
          <p:nvPr/>
        </p:nvCxnSpPr>
        <p:spPr>
          <a:xfrm>
            <a:off x="-13335"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Picture 2" descr="A diagram of steps to legal expert&#10;&#10;Description automatically generated">
            <a:extLst>
              <a:ext uri="{FF2B5EF4-FFF2-40B4-BE49-F238E27FC236}">
                <a16:creationId xmlns:a16="http://schemas.microsoft.com/office/drawing/2014/main" id="{69208D22-8BFA-AB9A-1EAD-8589BBCE30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128" y="1786660"/>
            <a:ext cx="8513744" cy="4788863"/>
          </a:xfrm>
          <a:prstGeom prst="rect">
            <a:avLst/>
          </a:prstGeom>
        </p:spPr>
      </p:pic>
    </p:spTree>
    <p:extLst>
      <p:ext uri="{BB962C8B-B14F-4D97-AF65-F5344CB8AC3E}">
        <p14:creationId xmlns:p14="http://schemas.microsoft.com/office/powerpoint/2010/main" val="2439356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A473AC7-04F6-7C41-157E-809882AD252B}"/>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269A72F-1DFE-4EBE-18BB-AA98BC19FA3A}"/>
              </a:ext>
            </a:extLst>
          </p:cNvPr>
          <p:cNvSpPr txBox="1"/>
          <p:nvPr/>
        </p:nvSpPr>
        <p:spPr>
          <a:xfrm>
            <a:off x="2216727" y="1001980"/>
            <a:ext cx="7758545" cy="646331"/>
          </a:xfrm>
          <a:prstGeom prst="rect">
            <a:avLst/>
          </a:prstGeom>
          <a:noFill/>
        </p:spPr>
        <p:txBody>
          <a:bodyPr wrap="square">
            <a:spAutoFit/>
          </a:bodyPr>
          <a:lstStyle/>
          <a:p>
            <a:pPr algn="ctr"/>
            <a:r>
              <a:rPr lang="en-GB" sz="3600" b="1" dirty="0">
                <a:latin typeface="Lato" panose="020F0502020204030203" pitchFamily="34" charset="0"/>
                <a:ea typeface="Lato" panose="020F0502020204030203" pitchFamily="34" charset="0"/>
                <a:cs typeface="Lato" panose="020F0502020204030203" pitchFamily="34" charset="0"/>
              </a:rPr>
              <a:t>Opportunities for Organisers</a:t>
            </a:r>
          </a:p>
        </p:txBody>
      </p:sp>
      <p:sp>
        <p:nvSpPr>
          <p:cNvPr id="5" name="Title 3">
            <a:extLst>
              <a:ext uri="{FF2B5EF4-FFF2-40B4-BE49-F238E27FC236}">
                <a16:creationId xmlns:a16="http://schemas.microsoft.com/office/drawing/2014/main" id="{D3BDD369-467B-B256-948C-440256894F21}"/>
              </a:ext>
            </a:extLst>
          </p:cNvPr>
          <p:cNvSpPr txBox="1">
            <a:spLocks/>
          </p:cNvSpPr>
          <p:nvPr/>
        </p:nvSpPr>
        <p:spPr>
          <a:xfrm>
            <a:off x="815975" y="2073181"/>
            <a:ext cx="10697152" cy="44927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000" b="1" dirty="0">
                <a:latin typeface="Lato" panose="020F0502020204030203" pitchFamily="34" charset="0"/>
                <a:ea typeface="Lato" panose="020F0502020204030203" pitchFamily="34" charset="0"/>
                <a:cs typeface="Lato" panose="020F0502020204030203" pitchFamily="34" charset="0"/>
              </a:rPr>
              <a:t>ECI Forum Welcome Call </a:t>
            </a:r>
          </a:p>
          <a:p>
            <a:pPr algn="just"/>
            <a:r>
              <a:rPr lang="en-US" sz="2000" dirty="0">
                <a:latin typeface="Lato" panose="020F0502020204030203" pitchFamily="34" charset="0"/>
                <a:ea typeface="Lato" panose="020F0502020204030203" pitchFamily="34" charset="0"/>
                <a:cs typeface="Lato" panose="020F0502020204030203" pitchFamily="34" charset="0"/>
              </a:rPr>
              <a:t>Tailor-made Online Training Session for newly registered ECIs which includes an overview of the signature collection process, the support tools available and campaigning advice.</a:t>
            </a: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r>
              <a:rPr lang="en-US" sz="2000" b="1" dirty="0">
                <a:latin typeface="Lato" panose="020F0502020204030203" pitchFamily="34" charset="0"/>
                <a:ea typeface="Lato" panose="020F0502020204030203" pitchFamily="34" charset="0"/>
                <a:cs typeface="Lato" panose="020F0502020204030203" pitchFamily="34" charset="0"/>
              </a:rPr>
              <a:t>Blog Post</a:t>
            </a:r>
          </a:p>
          <a:p>
            <a:pPr algn="just"/>
            <a:r>
              <a:rPr lang="en-GB" sz="2000" kern="100" dirty="0">
                <a:effectLst/>
                <a:latin typeface="Lato" panose="020F0502020204030203" pitchFamily="34" charset="0"/>
                <a:ea typeface="Lato" panose="020F0502020204030203" pitchFamily="34" charset="0"/>
                <a:cs typeface="Lato" panose="020F0502020204030203" pitchFamily="34" charset="0"/>
              </a:rPr>
              <a:t>The ECI Forum provides a platform for ECI organisers to share their experiences and insights at different stages of the initiative process through </a:t>
            </a:r>
            <a:r>
              <a:rPr lang="en-GB" sz="2000" u="sng" kern="100" dirty="0">
                <a:solidFill>
                  <a:srgbClr val="0563C1"/>
                </a:solidFill>
                <a:effectLst/>
                <a:latin typeface="Lato" panose="020F0502020204030203" pitchFamily="34" charset="0"/>
                <a:ea typeface="Lato" panose="020F0502020204030203" pitchFamily="34" charset="0"/>
                <a:cs typeface="Lato" panose="020F0502020204030203" pitchFamily="34" charset="0"/>
                <a:hlinkClick r:id="rId5"/>
              </a:rPr>
              <a:t>informative blog posts</a:t>
            </a:r>
            <a:r>
              <a:rPr lang="en-GB" sz="2000" kern="100" dirty="0">
                <a:effectLst/>
                <a:latin typeface="Lato" panose="020F0502020204030203" pitchFamily="34" charset="0"/>
                <a:ea typeface="Lato" panose="020F0502020204030203" pitchFamily="34" charset="0"/>
                <a:cs typeface="Lato" panose="020F0502020204030203" pitchFamily="34" charset="0"/>
              </a:rPr>
              <a:t>, fostering a valuable exchange of knowledge within the ECI Forum community.</a:t>
            </a:r>
          </a:p>
          <a:p>
            <a:pPr algn="just"/>
            <a:endParaRPr lang="en-BE" sz="2000" kern="100" dirty="0">
              <a:effectLst/>
              <a:latin typeface="Lato" panose="020F0502020204030203" pitchFamily="34" charset="0"/>
              <a:ea typeface="Lato" panose="020F0502020204030203" pitchFamily="34" charset="0"/>
              <a:cs typeface="Lato" panose="020F0502020204030203" pitchFamily="34" charset="0"/>
            </a:endParaRPr>
          </a:p>
          <a:p>
            <a:pPr algn="just"/>
            <a:r>
              <a:rPr lang="en-US" sz="2000" b="1" dirty="0">
                <a:latin typeface="Lato" panose="020F0502020204030203" pitchFamily="34" charset="0"/>
                <a:ea typeface="Lato" panose="020F0502020204030203" pitchFamily="34" charset="0"/>
                <a:cs typeface="Lato" panose="020F0502020204030203" pitchFamily="34" charset="0"/>
              </a:rPr>
              <a:t>Interview for ECI Forum Video </a:t>
            </a:r>
          </a:p>
          <a:p>
            <a:pPr algn="just"/>
            <a:r>
              <a:rPr lang="en-US" sz="2000" dirty="0">
                <a:latin typeface="Lato" panose="020F0502020204030203" pitchFamily="34" charset="0"/>
                <a:ea typeface="Lato" panose="020F0502020204030203" pitchFamily="34" charset="0"/>
                <a:cs typeface="Lato" panose="020F0502020204030203" pitchFamily="34" charset="0"/>
              </a:rPr>
              <a:t>Want to be featured on the ECI Forum? We are constantly looking for ECI </a:t>
            </a:r>
            <a:r>
              <a:rPr lang="en-US" sz="2000" dirty="0" err="1">
                <a:latin typeface="Lato" panose="020F0502020204030203" pitchFamily="34" charset="0"/>
                <a:ea typeface="Lato" panose="020F0502020204030203" pitchFamily="34" charset="0"/>
                <a:cs typeface="Lato" panose="020F0502020204030203" pitchFamily="34" charset="0"/>
              </a:rPr>
              <a:t>organisers</a:t>
            </a:r>
            <a:r>
              <a:rPr lang="en-US" sz="2000" dirty="0">
                <a:latin typeface="Lato" panose="020F0502020204030203" pitchFamily="34" charset="0"/>
                <a:ea typeface="Lato" panose="020F0502020204030203" pitchFamily="34" charset="0"/>
                <a:cs typeface="Lato" panose="020F0502020204030203" pitchFamily="34" charset="0"/>
              </a:rPr>
              <a:t> to interview to promote their ECI and their experience in launching an ECI.</a:t>
            </a:r>
          </a:p>
        </p:txBody>
      </p:sp>
    </p:spTree>
    <p:extLst>
      <p:ext uri="{BB962C8B-B14F-4D97-AF65-F5344CB8AC3E}">
        <p14:creationId xmlns:p14="http://schemas.microsoft.com/office/powerpoint/2010/main" val="3260089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A473AC7-04F6-7C41-157E-809882AD252B}"/>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2C4D3D5-66D1-264C-E691-DB54F420F053}"/>
              </a:ext>
            </a:extLst>
          </p:cNvPr>
          <p:cNvSpPr txBox="1">
            <a:spLocks/>
          </p:cNvSpPr>
          <p:nvPr/>
        </p:nvSpPr>
        <p:spPr>
          <a:xfrm>
            <a:off x="2689764" y="869374"/>
            <a:ext cx="6812471" cy="6628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Lato" panose="020F0502020204030203" pitchFamily="34" charset="0"/>
                <a:ea typeface="Lato" panose="020F0502020204030203" pitchFamily="34" charset="0"/>
                <a:cs typeface="Lato" panose="020F0502020204030203" pitchFamily="34" charset="0"/>
              </a:rPr>
              <a:t> </a:t>
            </a:r>
            <a:r>
              <a:rPr lang="en-GB" sz="3600" b="1" dirty="0">
                <a:latin typeface="Lato" panose="020F0502020204030203" pitchFamily="34" charset="0"/>
                <a:ea typeface="Lato" panose="020F0502020204030203" pitchFamily="34" charset="0"/>
                <a:cs typeface="Lato" panose="020F0502020204030203" pitchFamily="34" charset="0"/>
              </a:rPr>
              <a:t>Other Resources on the Forum </a:t>
            </a:r>
            <a:endParaRPr lang="en-BE" sz="36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blue and white graph&#10;&#10;Description automatically generated">
            <a:extLst>
              <a:ext uri="{FF2B5EF4-FFF2-40B4-BE49-F238E27FC236}">
                <a16:creationId xmlns:a16="http://schemas.microsoft.com/office/drawing/2014/main" id="{650C11F6-4A6F-E918-5307-B16BC1F65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528" y="2203481"/>
            <a:ext cx="3910257" cy="3012903"/>
          </a:xfrm>
          <a:prstGeom prst="rect">
            <a:avLst/>
          </a:prstGeom>
        </p:spPr>
      </p:pic>
      <p:pic>
        <p:nvPicPr>
          <p:cNvPr id="7" name="Picture 6" descr="Graphical user interface, website&#10;&#10;Description automatically generated">
            <a:extLst>
              <a:ext uri="{FF2B5EF4-FFF2-40B4-BE49-F238E27FC236}">
                <a16:creationId xmlns:a16="http://schemas.microsoft.com/office/drawing/2014/main" id="{A1F4472A-B099-499D-C94F-9BAD288E8306}"/>
              </a:ext>
            </a:extLst>
          </p:cNvPr>
          <p:cNvPicPr>
            <a:picLocks noChangeAspect="1"/>
          </p:cNvPicPr>
          <p:nvPr/>
        </p:nvPicPr>
        <p:blipFill rotWithShape="1">
          <a:blip r:embed="rId6">
            <a:extLst>
              <a:ext uri="{28A0092B-C50C-407E-A947-70E740481C1C}">
                <a14:useLocalDpi xmlns:a14="http://schemas.microsoft.com/office/drawing/2010/main" val="0"/>
              </a:ext>
            </a:extLst>
          </a:blip>
          <a:srcRect b="780"/>
          <a:stretch/>
        </p:blipFill>
        <p:spPr>
          <a:xfrm>
            <a:off x="7476951" y="2052003"/>
            <a:ext cx="4050568" cy="3898166"/>
          </a:xfrm>
          <a:prstGeom prst="rect">
            <a:avLst/>
          </a:prstGeom>
        </p:spPr>
      </p:pic>
      <p:sp>
        <p:nvSpPr>
          <p:cNvPr id="9" name="Text Placeholder 10">
            <a:extLst>
              <a:ext uri="{FF2B5EF4-FFF2-40B4-BE49-F238E27FC236}">
                <a16:creationId xmlns:a16="http://schemas.microsoft.com/office/drawing/2014/main" id="{F95846B9-55D7-7BB0-807A-1E775FD2D047}"/>
              </a:ext>
            </a:extLst>
          </p:cNvPr>
          <p:cNvSpPr txBox="1">
            <a:spLocks/>
          </p:cNvSpPr>
          <p:nvPr/>
        </p:nvSpPr>
        <p:spPr>
          <a:xfrm>
            <a:off x="498792" y="5357350"/>
            <a:ext cx="6776692" cy="1200329"/>
          </a:xfrm>
          <a:prstGeom prst="rect">
            <a:avLst/>
          </a:prstGeom>
          <a:noFill/>
        </p:spPr>
        <p:txBody>
          <a:bodyPr vert="horz" wrap="square" lIns="91440" tIns="45720" rIns="91440" bIns="45720" rtlCol="0" anchor="ctr">
            <a:spAutoFit/>
          </a:bodyPr>
          <a:lstStyle>
            <a:defPPr>
              <a:defRPr lang="en-BE"/>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b="1" dirty="0">
                <a:solidFill>
                  <a:schemeClr val="tx1"/>
                </a:solidFill>
                <a:latin typeface="Lato" panose="020F0502020204030203" pitchFamily="34" charset="0"/>
                <a:ea typeface="Lato" panose="020F0502020204030203" pitchFamily="34" charset="0"/>
                <a:cs typeface="Lato" panose="020F0502020204030203" pitchFamily="34" charset="0"/>
              </a:rPr>
              <a:t>Online course </a:t>
            </a:r>
            <a:br>
              <a:rPr lang="en-GB" sz="1800" dirty="0">
                <a:solidFill>
                  <a:schemeClr val="tx1"/>
                </a:solidFill>
                <a:latin typeface="Lato" panose="020F0502020204030203" pitchFamily="34" charset="0"/>
                <a:ea typeface="Lato" panose="020F0502020204030203" pitchFamily="34" charset="0"/>
                <a:cs typeface="Lato" panose="020F0502020204030203" pitchFamily="34" charset="0"/>
              </a:rPr>
            </a:br>
            <a:r>
              <a:rPr lang="en-GB" sz="1800" dirty="0">
                <a:solidFill>
                  <a:schemeClr val="tx1"/>
                </a:solidFill>
                <a:latin typeface="Lato" panose="020F0502020204030203" pitchFamily="34" charset="0"/>
                <a:ea typeface="Lato" panose="020F0502020204030203" pitchFamily="34" charset="0"/>
                <a:cs typeface="Lato" panose="020F0502020204030203" pitchFamily="34" charset="0"/>
              </a:rPr>
              <a:t>Citizens can learn more about the European Citizens' Initiative by joining our online course: </a:t>
            </a:r>
            <a:r>
              <a:rPr lang="en-GB" sz="1800" u="sng" dirty="0">
                <a:solidFill>
                  <a:srgbClr val="0000FF"/>
                </a:solidFill>
                <a:latin typeface="Lato" panose="020F0502020204030203" pitchFamily="34" charset="0"/>
                <a:ea typeface="Lato" panose="020F0502020204030203" pitchFamily="34" charset="0"/>
                <a:cs typeface="Lato" panose="020F0502020204030203" pitchFamily="34" charset="0"/>
                <a:hlinkClick r:id="rId7"/>
              </a:rPr>
              <a:t>Essential Skills for European Citizens' Initiative Organisers </a:t>
            </a:r>
            <a:endParaRPr lang="en-BE" sz="1800" dirty="0">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1B28B52F-A99F-E371-A45F-D482877349AF}"/>
              </a:ext>
            </a:extLst>
          </p:cNvPr>
          <p:cNvSpPr txBox="1"/>
          <p:nvPr/>
        </p:nvSpPr>
        <p:spPr>
          <a:xfrm>
            <a:off x="1809855" y="1777864"/>
            <a:ext cx="2763601" cy="369332"/>
          </a:xfrm>
          <a:prstGeom prst="rect">
            <a:avLst/>
          </a:prstGeom>
          <a:noFill/>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ECI Infographic 2022 </a:t>
            </a:r>
            <a:endParaRPr lang="en-BE" dirty="0">
              <a:latin typeface="Lato" panose="020F0502020204030203" pitchFamily="34" charset="0"/>
              <a:ea typeface="Lato" panose="020F0502020204030203" pitchFamily="34" charset="0"/>
              <a:cs typeface="Lato" panose="020F0502020204030203" pitchFamily="34" charset="0"/>
            </a:endParaRPr>
          </a:p>
        </p:txBody>
      </p:sp>
      <p:sp>
        <p:nvSpPr>
          <p:cNvPr id="11" name="TextBox 10">
            <a:extLst>
              <a:ext uri="{FF2B5EF4-FFF2-40B4-BE49-F238E27FC236}">
                <a16:creationId xmlns:a16="http://schemas.microsoft.com/office/drawing/2014/main" id="{74CC02C2-6AEA-D095-A968-53991A238E63}"/>
              </a:ext>
            </a:extLst>
          </p:cNvPr>
          <p:cNvSpPr txBox="1"/>
          <p:nvPr/>
        </p:nvSpPr>
        <p:spPr>
          <a:xfrm>
            <a:off x="9282874" y="1583826"/>
            <a:ext cx="770100" cy="369332"/>
          </a:xfrm>
          <a:prstGeom prst="rect">
            <a:avLst/>
          </a:prstGeom>
          <a:noFill/>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Blogs</a:t>
            </a:r>
            <a:endParaRPr lang="en-BE"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811702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A473AC7-04F6-7C41-157E-809882AD252B}"/>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0561E7B0-20A1-228D-D59F-2D206EC4B9E1}"/>
              </a:ext>
            </a:extLst>
          </p:cNvPr>
          <p:cNvSpPr txBox="1">
            <a:spLocks/>
          </p:cNvSpPr>
          <p:nvPr/>
        </p:nvSpPr>
        <p:spPr>
          <a:xfrm>
            <a:off x="1811604" y="1852491"/>
            <a:ext cx="5257058" cy="4810560"/>
          </a:xfrm>
          <a:prstGeom prst="rect">
            <a:avLst/>
          </a:prstGeom>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r>
              <a:rPr lang="en-US" sz="5600" b="1" dirty="0">
                <a:solidFill>
                  <a:srgbClr val="1C2544"/>
                </a:solidFill>
                <a:latin typeface="Lato" panose="020F0502020204030203" pitchFamily="34" charset="0"/>
                <a:ea typeface="Lato" panose="020F0502020204030203" pitchFamily="34" charset="0"/>
                <a:cs typeface="Lato" panose="020F0502020204030203" pitchFamily="34" charset="0"/>
              </a:rPr>
              <a:t>Guidance notes</a:t>
            </a:r>
          </a:p>
          <a:p>
            <a:pPr algn="just"/>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algn="just"/>
            <a:r>
              <a:rPr lang="en-US" sz="5600" dirty="0">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The Central Online Collection System</a:t>
            </a:r>
            <a:endParaRPr lang="en-US" sz="5600" dirty="0">
              <a:latin typeface="Lato" panose="020F0502020204030203" pitchFamily="34" charset="0"/>
              <a:ea typeface="Lato" panose="020F0502020204030203" pitchFamily="34" charset="0"/>
              <a:cs typeface="Lato" panose="020F0502020204030203" pitchFamily="34" charset="0"/>
            </a:endParaRP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Procedural steps</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the successive phases of an initiative</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How to look for partners</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practical tips and hints</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How to draft an initiative</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legal requirements and practical advice</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How to campaign</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common sense advice on promoting your initiative</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How to collect signatures</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is often the hardest step</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How to raise funds</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for your campaign</a:t>
            </a:r>
          </a:p>
          <a:p>
            <a:pPr algn="just"/>
            <a:endParaRPr lang="en-US" sz="4800" b="1" dirty="0">
              <a:solidFill>
                <a:srgbClr val="1C2544"/>
              </a:solidFill>
              <a:latin typeface="Lato" panose="020F0502020204030203" pitchFamily="34" charset="0"/>
              <a:ea typeface="Lato" panose="020F0502020204030203" pitchFamily="34" charset="0"/>
              <a:cs typeface="Lato" panose="020F0502020204030203" pitchFamily="34" charset="0"/>
            </a:endParaRPr>
          </a:p>
          <a:p>
            <a:pPr algn="just"/>
            <a:r>
              <a:rPr lang="en-US" sz="5600" b="1" dirty="0">
                <a:solidFill>
                  <a:srgbClr val="1C2544"/>
                </a:solidFill>
                <a:latin typeface="Lato" panose="020F0502020204030203" pitchFamily="34" charset="0"/>
                <a:ea typeface="Lato" panose="020F0502020204030203" pitchFamily="34" charset="0"/>
                <a:cs typeface="Lato" panose="020F0502020204030203" pitchFamily="34" charset="0"/>
              </a:rPr>
              <a:t>Success stories – Currently Available on the Forum</a:t>
            </a:r>
          </a:p>
          <a:p>
            <a:pPr algn="just"/>
            <a:endParaRPr lang="en-US" sz="400" b="1" dirty="0">
              <a:solidFill>
                <a:srgbClr val="1C2544"/>
              </a:solidFill>
              <a:latin typeface="Lato" panose="020F0502020204030203" pitchFamily="34" charset="0"/>
              <a:ea typeface="Lato" panose="020F0502020204030203" pitchFamily="34" charset="0"/>
              <a:cs typeface="Lato" panose="020F0502020204030203" pitchFamily="34" charset="0"/>
            </a:endParaRP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12">
                  <a:extLst>
                    <a:ext uri="{A12FA001-AC4F-418D-AE19-62706E023703}">
                      <ahyp:hlinkClr xmlns:ahyp="http://schemas.microsoft.com/office/drawing/2018/hyperlinkcolor" val="tx"/>
                    </a:ext>
                  </a:extLst>
                </a:hlinkClick>
              </a:rPr>
              <a:t>One of us</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pro-life initiative with papal backing</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13">
                  <a:extLst>
                    <a:ext uri="{A12FA001-AC4F-418D-AE19-62706E023703}">
                      <ahyp:hlinkClr xmlns:ahyp="http://schemas.microsoft.com/office/drawing/2018/hyperlinkcolor" val="tx"/>
                    </a:ext>
                  </a:extLst>
                </a:hlinkClick>
              </a:rPr>
              <a:t>Right2Water</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the impact of prime-time TV coverage</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14">
                  <a:extLst>
                    <a:ext uri="{A12FA001-AC4F-418D-AE19-62706E023703}">
                      <ahyp:hlinkClr xmlns:ahyp="http://schemas.microsoft.com/office/drawing/2018/hyperlinkcolor" val="tx"/>
                    </a:ext>
                  </a:extLst>
                </a:hlinkClick>
              </a:rPr>
              <a:t>Stop Glyphosate</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building on an existing pan-European campaigning network</a:t>
            </a:r>
          </a:p>
          <a:p>
            <a:pPr algn="just"/>
            <a:r>
              <a:rPr lang="en-US" sz="5600" u="sng" dirty="0">
                <a:solidFill>
                  <a:srgbClr val="1C2544"/>
                </a:solidFill>
                <a:latin typeface="Lato" panose="020F0502020204030203" pitchFamily="34" charset="0"/>
                <a:ea typeface="Lato" panose="020F0502020204030203" pitchFamily="34" charset="0"/>
                <a:cs typeface="Lato" panose="020F0502020204030203" pitchFamily="34" charset="0"/>
                <a:hlinkClick r:id="rId15">
                  <a:extLst>
                    <a:ext uri="{A12FA001-AC4F-418D-AE19-62706E023703}">
                      <ahyp:hlinkClr xmlns:ahyp="http://schemas.microsoft.com/office/drawing/2018/hyperlinkcolor" val="tx"/>
                    </a:ext>
                  </a:extLst>
                </a:hlinkClick>
              </a:rPr>
              <a:t>Stop Vivisection</a:t>
            </a:r>
            <a:r>
              <a:rPr lang="en-US" sz="5600" dirty="0">
                <a:solidFill>
                  <a:srgbClr val="1C2544"/>
                </a:solidFill>
                <a:latin typeface="Lato" panose="020F0502020204030203" pitchFamily="34" charset="0"/>
                <a:ea typeface="Lato" panose="020F0502020204030203" pitchFamily="34" charset="0"/>
                <a:cs typeface="Lato" panose="020F0502020204030203" pitchFamily="34" charset="0"/>
              </a:rPr>
              <a:t> the power of large groups of volunteers</a:t>
            </a:r>
          </a:p>
          <a:p>
            <a:pPr algn="just"/>
            <a:r>
              <a:rPr lang="en-US" sz="5600" dirty="0">
                <a:latin typeface="Lato" panose="020F0502020204030203" pitchFamily="34" charset="0"/>
                <a:ea typeface="Lato" panose="020F0502020204030203" pitchFamily="34" charset="0"/>
                <a:cs typeface="Lato" panose="020F0502020204030203" pitchFamily="34" charset="0"/>
                <a:hlinkClick r:id="rId16">
                  <a:extLst>
                    <a:ext uri="{A12FA001-AC4F-418D-AE19-62706E023703}">
                      <ahyp:hlinkClr xmlns:ahyp="http://schemas.microsoft.com/office/drawing/2018/hyperlinkcolor" val="tx"/>
                    </a:ext>
                  </a:extLst>
                </a:hlinkClick>
              </a:rPr>
              <a:t>End the Cage Age</a:t>
            </a:r>
            <a:r>
              <a:rPr lang="en-US" sz="5600" dirty="0">
                <a:latin typeface="Lato" panose="020F0502020204030203" pitchFamily="34" charset="0"/>
                <a:ea typeface="Lato" panose="020F0502020204030203" pitchFamily="34" charset="0"/>
                <a:cs typeface="Lato" panose="020F0502020204030203" pitchFamily="34" charset="0"/>
              </a:rPr>
              <a:t> achieving its goal together with committed partners</a:t>
            </a:r>
          </a:p>
          <a:p>
            <a:pPr algn="just"/>
            <a:r>
              <a:rPr lang="en-US" sz="5600" dirty="0">
                <a:latin typeface="Lato" panose="020F0502020204030203" pitchFamily="34" charset="0"/>
                <a:ea typeface="Lato" panose="020F0502020204030203" pitchFamily="34" charset="0"/>
                <a:cs typeface="Lato" panose="020F0502020204030203" pitchFamily="34" charset="0"/>
                <a:hlinkClick r:id="rId16">
                  <a:extLst>
                    <a:ext uri="{A12FA001-AC4F-418D-AE19-62706E023703}">
                      <ahyp:hlinkClr xmlns:ahyp="http://schemas.microsoft.com/office/drawing/2018/hyperlinkcolor" val="tx"/>
                    </a:ext>
                  </a:extLst>
                </a:hlinkClick>
              </a:rPr>
              <a:t>Minority </a:t>
            </a:r>
            <a:r>
              <a:rPr lang="en-US" sz="5600" dirty="0" err="1">
                <a:latin typeface="Lato" panose="020F0502020204030203" pitchFamily="34" charset="0"/>
                <a:ea typeface="Lato" panose="020F0502020204030203" pitchFamily="34" charset="0"/>
                <a:cs typeface="Lato" panose="020F0502020204030203" pitchFamily="34" charset="0"/>
                <a:hlinkClick r:id="rId16">
                  <a:extLst>
                    <a:ext uri="{A12FA001-AC4F-418D-AE19-62706E023703}">
                      <ahyp:hlinkClr xmlns:ahyp="http://schemas.microsoft.com/office/drawing/2018/hyperlinkcolor" val="tx"/>
                    </a:ext>
                  </a:extLst>
                </a:hlinkClick>
              </a:rPr>
              <a:t>SafePack</a:t>
            </a:r>
            <a:r>
              <a:rPr lang="en-US" sz="5600" dirty="0">
                <a:latin typeface="Lato" panose="020F0502020204030203" pitchFamily="34" charset="0"/>
                <a:ea typeface="Lato" panose="020F0502020204030203" pitchFamily="34" charset="0"/>
                <a:cs typeface="Lato" panose="020F0502020204030203" pitchFamily="34" charset="0"/>
              </a:rPr>
              <a:t> one million signatures for diversity in Europe </a:t>
            </a:r>
          </a:p>
          <a:p>
            <a:pPr algn="just"/>
            <a:endParaRPr lang="en-US" sz="4300" dirty="0">
              <a:solidFill>
                <a:srgbClr val="1C2544"/>
              </a:solidFill>
              <a:latin typeface="Lato" panose="020F0502020204030203" pitchFamily="34" charset="0"/>
              <a:ea typeface="Lato" panose="020F0502020204030203" pitchFamily="34" charset="0"/>
              <a:cs typeface="Lato" panose="020F0502020204030203" pitchFamily="34" charset="0"/>
            </a:endParaRPr>
          </a:p>
          <a:p>
            <a:pPr algn="just"/>
            <a:endParaRPr lang="en-US" sz="4300"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sp>
        <p:nvSpPr>
          <p:cNvPr id="5" name="Content Placeholder 2">
            <a:extLst>
              <a:ext uri="{FF2B5EF4-FFF2-40B4-BE49-F238E27FC236}">
                <a16:creationId xmlns:a16="http://schemas.microsoft.com/office/drawing/2014/main" id="{0ADC0F07-7FCA-BE39-1E24-851F2C3BF2AB}"/>
              </a:ext>
            </a:extLst>
          </p:cNvPr>
          <p:cNvSpPr txBox="1">
            <a:spLocks/>
          </p:cNvSpPr>
          <p:nvPr/>
        </p:nvSpPr>
        <p:spPr>
          <a:xfrm>
            <a:off x="7256474" y="1935251"/>
            <a:ext cx="3421802" cy="4674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solidFill>
                  <a:srgbClr val="1C2544"/>
                </a:solidFill>
                <a:latin typeface="Lato" panose="020F0502020204030203" pitchFamily="34" charset="0"/>
                <a:ea typeface="Lato" panose="020F0502020204030203" pitchFamily="34" charset="0"/>
                <a:cs typeface="Lato" panose="020F0502020204030203" pitchFamily="34" charset="0"/>
              </a:rPr>
              <a:t>Useful links</a:t>
            </a:r>
          </a:p>
          <a:p>
            <a:pPr marL="457200" indent="-457200">
              <a:buNone/>
            </a:pP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r>
              <a:rPr lang="en-US" sz="1600" dirty="0">
                <a:solidFill>
                  <a:srgbClr val="1C2544"/>
                </a:solidFill>
                <a:latin typeface="Lato" panose="020F0502020204030203" pitchFamily="34" charset="0"/>
                <a:ea typeface="Lato" panose="020F0502020204030203" pitchFamily="34" charset="0"/>
                <a:cs typeface="Lato" panose="020F0502020204030203" pitchFamily="34" charset="0"/>
                <a:hlinkClick r:id="rId17"/>
              </a:rPr>
              <a:t>Other Webinars</a:t>
            </a: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r>
              <a:rPr lang="en-US" sz="1600" dirty="0">
                <a:solidFill>
                  <a:srgbClr val="1C2544"/>
                </a:solidFill>
                <a:latin typeface="Lato" panose="020F0502020204030203" pitchFamily="34" charset="0"/>
                <a:ea typeface="Lato" panose="020F0502020204030203" pitchFamily="34" charset="0"/>
                <a:cs typeface="Lato" panose="020F0502020204030203" pitchFamily="34" charset="0"/>
                <a:hlinkClick r:id="rId17"/>
              </a:rPr>
              <a:t>European Citizens' Initiative Forum Learn Page</a:t>
            </a:r>
            <a:br>
              <a:rPr lang="en-US" sz="1600" dirty="0">
                <a:solidFill>
                  <a:srgbClr val="1C2544"/>
                </a:solidFill>
                <a:latin typeface="Lato" panose="020F0502020204030203" pitchFamily="34" charset="0"/>
                <a:ea typeface="Lato" panose="020F0502020204030203" pitchFamily="34" charset="0"/>
                <a:cs typeface="Lato" panose="020F0502020204030203" pitchFamily="34" charset="0"/>
              </a:rPr>
            </a:b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r>
              <a:rPr lang="en-US" sz="1600" dirty="0">
                <a:solidFill>
                  <a:srgbClr val="1C2544"/>
                </a:solidFill>
                <a:latin typeface="Lato" panose="020F0502020204030203" pitchFamily="34" charset="0"/>
                <a:ea typeface="Lato" panose="020F0502020204030203" pitchFamily="34" charset="0"/>
                <a:cs typeface="Lato" panose="020F0502020204030203" pitchFamily="34" charset="0"/>
                <a:hlinkClick r:id="rId18"/>
              </a:rPr>
              <a:t>European</a:t>
            </a:r>
            <a:r>
              <a:rPr lang="en-US" sz="1600" dirty="0">
                <a:solidFill>
                  <a:srgbClr val="1C2544"/>
                </a:solidFill>
                <a:latin typeface="Lato" panose="020F0502020204030203" pitchFamily="34" charset="0"/>
                <a:ea typeface="Lato" panose="020F0502020204030203" pitchFamily="34" charset="0"/>
                <a:cs typeface="Lato" panose="020F0502020204030203" pitchFamily="34" charset="0"/>
                <a:hlinkClick r:id="rId19"/>
              </a:rPr>
              <a:t> Citizens’ Initiative Website</a:t>
            </a: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r>
              <a:rPr lang="en-US" sz="1600" dirty="0">
                <a:solidFill>
                  <a:srgbClr val="1C2544"/>
                </a:solidFill>
                <a:latin typeface="Lato" panose="020F0502020204030203" pitchFamily="34" charset="0"/>
                <a:ea typeface="Lato" panose="020F0502020204030203" pitchFamily="34" charset="0"/>
                <a:cs typeface="Lato" panose="020F0502020204030203" pitchFamily="34" charset="0"/>
                <a:hlinkClick r:id="rId20"/>
              </a:rPr>
              <a:t>Subscribe to the Newsletter</a:t>
            </a: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a:p>
            <a:pPr marL="457200" indent="-457200">
              <a:buFont typeface="Wingdings" pitchFamily="2" charset="2"/>
              <a:buChar char="Ø"/>
            </a:pPr>
            <a:endParaRPr lang="en-US" sz="1600" dirty="0">
              <a:solidFill>
                <a:srgbClr val="1C2544"/>
              </a:solidFill>
              <a:latin typeface="Lato" panose="020F0502020204030203" pitchFamily="34" charset="0"/>
              <a:ea typeface="Lato" panose="020F0502020204030203" pitchFamily="34" charset="0"/>
              <a:cs typeface="Lato" panose="020F0502020204030203" pitchFamily="34" charset="0"/>
            </a:endParaRPr>
          </a:p>
        </p:txBody>
      </p:sp>
      <p:sp>
        <p:nvSpPr>
          <p:cNvPr id="7" name="Title 1">
            <a:extLst>
              <a:ext uri="{FF2B5EF4-FFF2-40B4-BE49-F238E27FC236}">
                <a16:creationId xmlns:a16="http://schemas.microsoft.com/office/drawing/2014/main" id="{5B8F5382-AC35-E96B-3D39-B90A47606766}"/>
              </a:ext>
            </a:extLst>
          </p:cNvPr>
          <p:cNvSpPr txBox="1">
            <a:spLocks/>
          </p:cNvSpPr>
          <p:nvPr/>
        </p:nvSpPr>
        <p:spPr>
          <a:xfrm>
            <a:off x="1981200" y="942609"/>
            <a:ext cx="8229600" cy="74389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600" b="1" dirty="0">
                <a:solidFill>
                  <a:srgbClr val="1C2544"/>
                </a:solidFill>
                <a:latin typeface="Lato" panose="020F0502020204030203" pitchFamily="34" charset="0"/>
                <a:ea typeface="Lato" panose="020F0502020204030203" pitchFamily="34" charset="0"/>
                <a:cs typeface="Lato" panose="020F0502020204030203" pitchFamily="34" charset="0"/>
              </a:rPr>
              <a:t>For more information</a:t>
            </a:r>
          </a:p>
        </p:txBody>
      </p:sp>
    </p:spTree>
    <p:extLst>
      <p:ext uri="{BB962C8B-B14F-4D97-AF65-F5344CB8AC3E}">
        <p14:creationId xmlns:p14="http://schemas.microsoft.com/office/powerpoint/2010/main" val="3540314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Grafik 17" descr="Icon&#10;&#10;Description automatically generated">
            <a:extLst>
              <a:ext uri="{FF2B5EF4-FFF2-40B4-BE49-F238E27FC236}">
                <a16:creationId xmlns:a16="http://schemas.microsoft.com/office/drawing/2014/main" id="{52FCF6AA-3A84-9D48-AFE4-3197961B2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5" y="868998"/>
            <a:ext cx="959485" cy="809625"/>
          </a:xfrm>
          <a:prstGeom prst="rect">
            <a:avLst/>
          </a:prstGeom>
        </p:spPr>
      </p:pic>
      <p:sp>
        <p:nvSpPr>
          <p:cNvPr id="8" name="Textfeld 22">
            <a:extLst>
              <a:ext uri="{FF2B5EF4-FFF2-40B4-BE49-F238E27FC236}">
                <a16:creationId xmlns:a16="http://schemas.microsoft.com/office/drawing/2014/main" id="{B7F32F22-413E-DF48-BCCE-2F532B7BCC28}"/>
              </a:ext>
            </a:extLst>
          </p:cNvPr>
          <p:cNvSpPr txBox="1"/>
          <p:nvPr/>
        </p:nvSpPr>
        <p:spPr>
          <a:xfrm>
            <a:off x="59055" y="1668463"/>
            <a:ext cx="987425" cy="3048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CONNECT</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0B009EF6-2D80-4091-4909-F86EBA45EBA3}"/>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Picture 2" descr="A group of people holding signs&#10;&#10;Description automatically generated">
            <a:extLst>
              <a:ext uri="{FF2B5EF4-FFF2-40B4-BE49-F238E27FC236}">
                <a16:creationId xmlns:a16="http://schemas.microsoft.com/office/drawing/2014/main" id="{0771A816-42A7-0A0E-4A72-5D2596466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0998" y="2554016"/>
            <a:ext cx="4655002" cy="2431166"/>
          </a:xfrm>
          <a:prstGeom prst="rect">
            <a:avLst/>
          </a:prstGeom>
        </p:spPr>
      </p:pic>
      <p:sp>
        <p:nvSpPr>
          <p:cNvPr id="5" name="Content Placeholder 2">
            <a:extLst>
              <a:ext uri="{FF2B5EF4-FFF2-40B4-BE49-F238E27FC236}">
                <a16:creationId xmlns:a16="http://schemas.microsoft.com/office/drawing/2014/main" id="{2C92270B-24AA-DB0A-01D3-72C6B7465634}"/>
              </a:ext>
            </a:extLst>
          </p:cNvPr>
          <p:cNvSpPr txBox="1">
            <a:spLocks/>
          </p:cNvSpPr>
          <p:nvPr/>
        </p:nvSpPr>
        <p:spPr>
          <a:xfrm>
            <a:off x="6096000" y="2986974"/>
            <a:ext cx="4835236" cy="1697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GB" sz="1800" dirty="0">
                <a:latin typeface="Lato" panose="020F0502020204030203" pitchFamily="34" charset="0"/>
                <a:ea typeface="Lato" panose="020F0502020204030203" pitchFamily="34" charset="0"/>
                <a:cs typeface="Lato" panose="020F0502020204030203" pitchFamily="34" charset="0"/>
              </a:rPr>
              <a:t>Introducing a new way to connect and interact with organisers, stakeholders and interested citizens through the European Citizens' Initiative Facebook Group! </a:t>
            </a:r>
          </a:p>
          <a:p>
            <a:endParaRPr lang="en-GB" dirty="0">
              <a:latin typeface="Lato" panose="020F0502020204030203" pitchFamily="34" charset="0"/>
              <a:ea typeface="Lato" panose="020F0502020204030203" pitchFamily="34" charset="0"/>
              <a:cs typeface="Lato" panose="020F0502020204030203" pitchFamily="34" charset="0"/>
            </a:endParaRPr>
          </a:p>
          <a:p>
            <a:endParaRPr lang="en-BE" dirty="0"/>
          </a:p>
        </p:txBody>
      </p:sp>
      <p:sp>
        <p:nvSpPr>
          <p:cNvPr id="6" name="TextBox 5">
            <a:extLst>
              <a:ext uri="{FF2B5EF4-FFF2-40B4-BE49-F238E27FC236}">
                <a16:creationId xmlns:a16="http://schemas.microsoft.com/office/drawing/2014/main" id="{3DC05390-9B1C-89BC-FB68-1389BE6C8622}"/>
              </a:ext>
            </a:extLst>
          </p:cNvPr>
          <p:cNvSpPr txBox="1"/>
          <p:nvPr/>
        </p:nvSpPr>
        <p:spPr>
          <a:xfrm>
            <a:off x="2641760" y="5617068"/>
            <a:ext cx="6908480" cy="369332"/>
          </a:xfrm>
          <a:prstGeom prst="rect">
            <a:avLst/>
          </a:prstGeom>
          <a:noFill/>
        </p:spPr>
        <p:txBody>
          <a:bodyPr wrap="square">
            <a:spAutoFit/>
          </a:bodyPr>
          <a:lstStyle/>
          <a:p>
            <a:pPr marL="0" indent="0">
              <a:buNone/>
            </a:pPr>
            <a:r>
              <a:rPr lang="en-GB" sz="1800" dirty="0">
                <a:effectLst/>
              </a:rPr>
              <a:t>Join the group here: </a:t>
            </a:r>
            <a:r>
              <a:rPr lang="en-GB" sz="1800" u="sng" dirty="0">
                <a:solidFill>
                  <a:srgbClr val="0E47CB"/>
                </a:solidFill>
                <a:effectLst/>
                <a:hlinkClick r:id="rId6"/>
              </a:rPr>
              <a:t>https://www.facebook.com/groups/eciofficialgroup</a:t>
            </a:r>
            <a:endParaRPr lang="en-GB" sz="1800" dirty="0">
              <a:solidFill>
                <a:srgbClr val="515560"/>
              </a:solidFill>
              <a:effectLst/>
            </a:endParaRPr>
          </a:p>
        </p:txBody>
      </p:sp>
      <p:sp>
        <p:nvSpPr>
          <p:cNvPr id="7" name="Title 1">
            <a:extLst>
              <a:ext uri="{FF2B5EF4-FFF2-40B4-BE49-F238E27FC236}">
                <a16:creationId xmlns:a16="http://schemas.microsoft.com/office/drawing/2014/main" id="{D63AB346-0C13-3C5C-25AB-AA5A24F19A91}"/>
              </a:ext>
            </a:extLst>
          </p:cNvPr>
          <p:cNvSpPr txBox="1">
            <a:spLocks/>
          </p:cNvSpPr>
          <p:nvPr/>
        </p:nvSpPr>
        <p:spPr>
          <a:xfrm>
            <a:off x="1909762" y="985096"/>
            <a:ext cx="8372475" cy="7550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b="1">
                <a:latin typeface="Lato" panose="020F0502020204030203" pitchFamily="34" charset="0"/>
                <a:ea typeface="Lato" panose="020F0502020204030203" pitchFamily="34" charset="0"/>
                <a:cs typeface="Lato" panose="020F0502020204030203" pitchFamily="34" charset="0"/>
              </a:rPr>
              <a:t>T</a:t>
            </a:r>
            <a:r>
              <a:rPr lang="en-BE" sz="2800" b="1">
                <a:latin typeface="Lato" panose="020F0502020204030203" pitchFamily="34" charset="0"/>
                <a:ea typeface="Lato" panose="020F0502020204030203" pitchFamily="34" charset="0"/>
                <a:cs typeface="Lato" panose="020F0502020204030203" pitchFamily="34" charset="0"/>
              </a:rPr>
              <a:t>he European Citizens’ Initiative</a:t>
            </a:r>
            <a:r>
              <a:rPr lang="en-GB" sz="2800" b="1">
                <a:latin typeface="Lato" panose="020F0502020204030203" pitchFamily="34" charset="0"/>
                <a:ea typeface="Lato" panose="020F0502020204030203" pitchFamily="34" charset="0"/>
                <a:cs typeface="Lato" panose="020F0502020204030203" pitchFamily="34" charset="0"/>
              </a:rPr>
              <a:t> Facebook Group  </a:t>
            </a:r>
            <a:endParaRPr lang="en-BE" sz="28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78118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5" y="5441863"/>
            <a:ext cx="749935" cy="809625"/>
          </a:xfrm>
          <a:prstGeom prst="rect">
            <a:avLst/>
          </a:prstGeom>
        </p:spPr>
      </p:pic>
      <p:pic>
        <p:nvPicPr>
          <p:cNvPr id="3" name="Grafik 15" descr="Shape&#10;&#10;Description automatically generated with medium confidence">
            <a:extLst>
              <a:ext uri="{FF2B5EF4-FFF2-40B4-BE49-F238E27FC236}">
                <a16:creationId xmlns:a16="http://schemas.microsoft.com/office/drawing/2014/main" id="{DDE6D774-D79C-B84B-8DAB-6DFFAEDAE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185" y="5485678"/>
            <a:ext cx="1064895" cy="809625"/>
          </a:xfrm>
          <a:prstGeom prst="rect">
            <a:avLst/>
          </a:prstGeom>
        </p:spPr>
      </p:pic>
      <p:pic>
        <p:nvPicPr>
          <p:cNvPr id="4" name="Grafik 17" descr="Icon&#10;&#10;Description automatically generated">
            <a:extLst>
              <a:ext uri="{FF2B5EF4-FFF2-40B4-BE49-F238E27FC236}">
                <a16:creationId xmlns:a16="http://schemas.microsoft.com/office/drawing/2014/main" id="{52FCF6AA-3A84-9D48-AFE4-3197961B2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325" y="5438688"/>
            <a:ext cx="959485" cy="809625"/>
          </a:xfrm>
          <a:prstGeom prst="rect">
            <a:avLst/>
          </a:prstGeom>
        </p:spPr>
      </p:pic>
      <p:pic>
        <p:nvPicPr>
          <p:cNvPr id="5" name="Grafik 19" descr="Shape&#10;&#10;Description automatically generated with medium confidence">
            <a:extLst>
              <a:ext uri="{FF2B5EF4-FFF2-40B4-BE49-F238E27FC236}">
                <a16:creationId xmlns:a16="http://schemas.microsoft.com/office/drawing/2014/main" id="{A4A904B1-CE97-A540-814F-3C98C1FD24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3130" y="5440593"/>
            <a:ext cx="839470"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3246120" y="623307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feld 21">
            <a:extLst>
              <a:ext uri="{FF2B5EF4-FFF2-40B4-BE49-F238E27FC236}">
                <a16:creationId xmlns:a16="http://schemas.microsoft.com/office/drawing/2014/main" id="{01C3DA33-F243-3042-9FEA-3D1583D7D32C}"/>
              </a:ext>
            </a:extLst>
          </p:cNvPr>
          <p:cNvSpPr txBox="1"/>
          <p:nvPr/>
        </p:nvSpPr>
        <p:spPr>
          <a:xfrm>
            <a:off x="6328410" y="6226088"/>
            <a:ext cx="883285" cy="439420"/>
          </a:xfrm>
          <a:prstGeom prst="rect">
            <a:avLst/>
          </a:prstGeom>
          <a:noFill/>
        </p:spPr>
        <p:txBody>
          <a:bodyPr wrap="none" rtlCol="0">
            <a:spAutoFit/>
          </a:bodyPr>
          <a:lstStyle/>
          <a:p>
            <a:pPr algn="ctr">
              <a:lnSpc>
                <a:spcPct val="107000"/>
              </a:lnSpc>
              <a:spcAft>
                <a:spcPts val="800"/>
              </a:spcAft>
            </a:pPr>
            <a:r>
              <a:rPr lang="en-BE" sz="1350" b="1" kern="1200">
                <a:solidFill>
                  <a:srgbClr val="000000"/>
                </a:solidFill>
                <a:effectLst/>
                <a:latin typeface="Lato Heavy"/>
                <a:ea typeface="Lato Heavy"/>
                <a:cs typeface="Lato Heavy"/>
              </a:rPr>
              <a:t>DISCUSS</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22">
            <a:extLst>
              <a:ext uri="{FF2B5EF4-FFF2-40B4-BE49-F238E27FC236}">
                <a16:creationId xmlns:a16="http://schemas.microsoft.com/office/drawing/2014/main" id="{B7F32F22-413E-DF48-BCCE-2F532B7BCC28}"/>
              </a:ext>
            </a:extLst>
          </p:cNvPr>
          <p:cNvSpPr txBox="1"/>
          <p:nvPr/>
        </p:nvSpPr>
        <p:spPr>
          <a:xfrm>
            <a:off x="7806055" y="6238153"/>
            <a:ext cx="987425" cy="3048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CONNECT</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23">
            <a:extLst>
              <a:ext uri="{FF2B5EF4-FFF2-40B4-BE49-F238E27FC236}">
                <a16:creationId xmlns:a16="http://schemas.microsoft.com/office/drawing/2014/main" id="{A106B5CD-08FD-8948-92B6-2672C5872F1F}"/>
              </a:ext>
            </a:extLst>
          </p:cNvPr>
          <p:cNvSpPr txBox="1"/>
          <p:nvPr/>
        </p:nvSpPr>
        <p:spPr>
          <a:xfrm>
            <a:off x="4507865" y="6240058"/>
            <a:ext cx="1234440" cy="2921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SEEK ADVICE</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re 1">
            <a:extLst>
              <a:ext uri="{FF2B5EF4-FFF2-40B4-BE49-F238E27FC236}">
                <a16:creationId xmlns:a16="http://schemas.microsoft.com/office/drawing/2014/main" id="{F692D245-0FA2-A57C-D597-5FC0D3397411}"/>
              </a:ext>
            </a:extLst>
          </p:cNvPr>
          <p:cNvSpPr txBox="1">
            <a:spLocks/>
          </p:cNvSpPr>
          <p:nvPr/>
        </p:nvSpPr>
        <p:spPr>
          <a:xfrm>
            <a:off x="1981200" y="3106005"/>
            <a:ext cx="8229600" cy="533402"/>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GB" sz="3000" b="1" dirty="0">
                <a:solidFill>
                  <a:srgbClr val="1C2544"/>
                </a:solidFill>
                <a:latin typeface="Lato" panose="020F0502020204030203" pitchFamily="34" charset="0"/>
                <a:ea typeface="Lato" panose="020F0502020204030203" pitchFamily="34" charset="0"/>
                <a:cs typeface="Lato" panose="020F0502020204030203" pitchFamily="34" charset="0"/>
              </a:rPr>
              <a:t>Thank you very much for joining us today!</a:t>
            </a:r>
          </a:p>
        </p:txBody>
      </p:sp>
      <p:cxnSp>
        <p:nvCxnSpPr>
          <p:cNvPr id="11" name="Straight Connector 10">
            <a:extLst>
              <a:ext uri="{FF2B5EF4-FFF2-40B4-BE49-F238E27FC236}">
                <a16:creationId xmlns:a16="http://schemas.microsoft.com/office/drawing/2014/main" id="{FFF1BFB0-F8E9-CBA1-468D-3063D1DB34E9}"/>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85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3" name="Title 1">
            <a:extLst>
              <a:ext uri="{FF2B5EF4-FFF2-40B4-BE49-F238E27FC236}">
                <a16:creationId xmlns:a16="http://schemas.microsoft.com/office/drawing/2014/main" id="{EE0D58E3-31C9-940B-B82F-8F3BB6161003}"/>
              </a:ext>
            </a:extLst>
          </p:cNvPr>
          <p:cNvSpPr txBox="1">
            <a:spLocks/>
          </p:cNvSpPr>
          <p:nvPr/>
        </p:nvSpPr>
        <p:spPr>
          <a:xfrm>
            <a:off x="2152650" y="1209045"/>
            <a:ext cx="7886700" cy="421953"/>
          </a:xfrm>
          <a:prstGeom prst="rect">
            <a:avLst/>
          </a:prstGeom>
        </p:spPr>
        <p:txBody>
          <a:bodyPr vert="horz" lIns="91440" tIns="45720" rIns="91440" bIns="45720" rtlCol="0" anchor="b">
            <a:normAutofit fontScale="4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b="1" dirty="0">
                <a:latin typeface="Lato" panose="020F0502020204030203" pitchFamily="34" charset="0"/>
                <a:ea typeface="Lato" panose="020F0502020204030203" pitchFamily="34" charset="0"/>
                <a:cs typeface="Lato" panose="020F0502020204030203" pitchFamily="34" charset="0"/>
              </a:rPr>
              <a:t>Today’s Agenda </a:t>
            </a:r>
            <a:endParaRPr lang="en-BE" b="1" dirty="0">
              <a:latin typeface="Lato" panose="020F0502020204030203" pitchFamily="34" charset="0"/>
              <a:ea typeface="Lato" panose="020F0502020204030203" pitchFamily="34" charset="0"/>
              <a:cs typeface="Lato" panose="020F0502020204030203" pitchFamily="34" charset="0"/>
            </a:endParaRPr>
          </a:p>
        </p:txBody>
      </p:sp>
      <p:sp>
        <p:nvSpPr>
          <p:cNvPr id="4" name="Content Placeholder 2">
            <a:extLst>
              <a:ext uri="{FF2B5EF4-FFF2-40B4-BE49-F238E27FC236}">
                <a16:creationId xmlns:a16="http://schemas.microsoft.com/office/drawing/2014/main" id="{491A51D2-51FD-F6CB-7CD8-F00B019CEACB}"/>
              </a:ext>
            </a:extLst>
          </p:cNvPr>
          <p:cNvSpPr txBox="1">
            <a:spLocks/>
          </p:cNvSpPr>
          <p:nvPr/>
        </p:nvSpPr>
        <p:spPr>
          <a:xfrm>
            <a:off x="2152650" y="1844676"/>
            <a:ext cx="7886700" cy="477234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just">
              <a:buFont typeface="+mj-lt"/>
              <a:buAutoNum type="arabicPeriod"/>
            </a:pPr>
            <a:r>
              <a:rPr lang="en-GB" sz="1800" dirty="0">
                <a:latin typeface="Lato" panose="020F0502020204030203" pitchFamily="34" charset="0"/>
                <a:ea typeface="Lato" panose="020F0502020204030203" pitchFamily="34" charset="0"/>
                <a:cs typeface="Lato" panose="020F0502020204030203" pitchFamily="34" charset="0"/>
              </a:rPr>
              <a:t>Introduction and Welcome (5 minutes)</a:t>
            </a:r>
          </a:p>
          <a:p>
            <a:pPr marL="457200" indent="-457200" algn="just">
              <a:buFont typeface="+mj-lt"/>
              <a:buAutoNum type="arabicPeriod"/>
            </a:pPr>
            <a:r>
              <a:rPr lang="en-GB" sz="1800" dirty="0">
                <a:latin typeface="Lato" panose="020F0502020204030203" pitchFamily="34" charset="0"/>
                <a:ea typeface="Lato" panose="020F0502020204030203" pitchFamily="34" charset="0"/>
                <a:cs typeface="Lato" panose="020F0502020204030203" pitchFamily="34" charset="0"/>
              </a:rPr>
              <a:t>Presentation by ECI Policy Officer, Barbara </a:t>
            </a:r>
            <a:r>
              <a:rPr lang="en-GB" sz="1800" dirty="0" err="1">
                <a:latin typeface="Lato" panose="020F0502020204030203" pitchFamily="34" charset="0"/>
                <a:ea typeface="Lato" panose="020F0502020204030203" pitchFamily="34" charset="0"/>
                <a:cs typeface="Lato" panose="020F0502020204030203" pitchFamily="34" charset="0"/>
              </a:rPr>
              <a:t>Walentynowicz</a:t>
            </a:r>
            <a:r>
              <a:rPr lang="en-GB" sz="1800" dirty="0">
                <a:latin typeface="Lato" panose="020F0502020204030203" pitchFamily="34" charset="0"/>
                <a:ea typeface="Lato" panose="020F0502020204030203" pitchFamily="34" charset="0"/>
                <a:cs typeface="Lato" panose="020F0502020204030203" pitchFamily="34" charset="0"/>
              </a:rPr>
              <a:t> on the official procedural steps of the ECI (10 minutes</a:t>
            </a:r>
            <a:r>
              <a:rPr lang="en-BE" sz="1800" dirty="0">
                <a:latin typeface="Lato" panose="020F0502020204030203" pitchFamily="34" charset="0"/>
                <a:ea typeface="Lato" panose="020F0502020204030203" pitchFamily="34" charset="0"/>
                <a:cs typeface="Lato" panose="020F0502020204030203" pitchFamily="34" charset="0"/>
              </a:rPr>
              <a:t>)</a:t>
            </a:r>
            <a:endParaRPr lang="en-GB" sz="1800" dirty="0">
              <a:latin typeface="Lato" panose="020F0502020204030203" pitchFamily="34" charset="0"/>
              <a:ea typeface="Lato" panose="020F0502020204030203" pitchFamily="34" charset="0"/>
              <a:cs typeface="Lato" panose="020F0502020204030203" pitchFamily="34" charset="0"/>
            </a:endParaRPr>
          </a:p>
          <a:p>
            <a:pPr marL="457200" indent="-457200" algn="just">
              <a:buFont typeface="+mj-lt"/>
              <a:buAutoNum type="arabicPeriod"/>
            </a:pPr>
            <a:r>
              <a:rPr lang="en-GB" sz="1800" dirty="0">
                <a:latin typeface="Lato" panose="020F0502020204030203" pitchFamily="34" charset="0"/>
                <a:ea typeface="Lato" panose="020F0502020204030203" pitchFamily="34" charset="0"/>
                <a:cs typeface="Lato" panose="020F0502020204030203" pitchFamily="34" charset="0"/>
              </a:rPr>
              <a:t>Presentation by ECI Organiser, Elise Fleury, Fur Free Europe, to give their perspective on the ECI as a participatory democracy tool (10 minutes) </a:t>
            </a:r>
          </a:p>
          <a:p>
            <a:pPr marL="457200" indent="-457200" algn="just">
              <a:buFont typeface="+mj-lt"/>
              <a:buAutoNum type="arabicPeriod"/>
            </a:pPr>
            <a:r>
              <a:rPr lang="en-GB" sz="1800" dirty="0">
                <a:latin typeface="Lato" panose="020F0502020204030203" pitchFamily="34" charset="0"/>
                <a:ea typeface="Lato" panose="020F0502020204030203" pitchFamily="34" charset="0"/>
                <a:cs typeface="Lato" panose="020F0502020204030203" pitchFamily="34" charset="0"/>
              </a:rPr>
              <a:t>Presentation by ECI Organiser, Nils Kluger, Stop Finning – Stop the Trade to give their perspective on the ECI as a participatory democracy tool (10 minutes) </a:t>
            </a:r>
          </a:p>
          <a:p>
            <a:pPr marL="457200" indent="-457200" algn="just">
              <a:buFont typeface="+mj-lt"/>
              <a:buAutoNum type="arabicPeriod"/>
            </a:pPr>
            <a:r>
              <a:rPr lang="en-BE" sz="1800" dirty="0">
                <a:latin typeface="Lato" panose="020F0502020204030203" pitchFamily="34" charset="0"/>
                <a:ea typeface="Lato" panose="020F0502020204030203" pitchFamily="34" charset="0"/>
                <a:cs typeface="Lato" panose="020F0502020204030203" pitchFamily="34" charset="0"/>
              </a:rPr>
              <a:t>Presentation by Vasiliki Mustakis on the support tools available to organisers (10 minutes) </a:t>
            </a:r>
          </a:p>
          <a:p>
            <a:pPr marL="457200" indent="-457200" algn="just">
              <a:buFont typeface="+mj-lt"/>
              <a:buAutoNum type="arabicPeriod"/>
            </a:pPr>
            <a:r>
              <a:rPr lang="en-BE" sz="1800" dirty="0">
                <a:latin typeface="Lato" panose="020F0502020204030203" pitchFamily="34" charset="0"/>
                <a:ea typeface="Lato" panose="020F0502020204030203" pitchFamily="34" charset="0"/>
                <a:cs typeface="Lato" panose="020F0502020204030203" pitchFamily="34" charset="0"/>
              </a:rPr>
              <a:t>Q&amp;A (15 minutes)</a:t>
            </a:r>
          </a:p>
          <a:p>
            <a:pPr marL="457200" indent="-457200" algn="just">
              <a:buFont typeface="+mj-lt"/>
              <a:buAutoNum type="arabicPeriod"/>
            </a:pPr>
            <a:r>
              <a:rPr lang="en-GB" sz="1800" dirty="0">
                <a:latin typeface="Lato" panose="020F0502020204030203" pitchFamily="34" charset="0"/>
                <a:ea typeface="Lato" panose="020F0502020204030203" pitchFamily="34" charset="0"/>
                <a:cs typeface="Lato" panose="020F0502020204030203" pitchFamily="34" charset="0"/>
              </a:rPr>
              <a:t>Closing remarks </a:t>
            </a:r>
          </a:p>
          <a:p>
            <a:endParaRPr lang="en-BE" dirty="0"/>
          </a:p>
        </p:txBody>
      </p:sp>
      <p:cxnSp>
        <p:nvCxnSpPr>
          <p:cNvPr id="5" name="Straight Connector 4">
            <a:extLst>
              <a:ext uri="{FF2B5EF4-FFF2-40B4-BE49-F238E27FC236}">
                <a16:creationId xmlns:a16="http://schemas.microsoft.com/office/drawing/2014/main" id="{76F565AC-6068-1F6C-83D7-CE4D8B7DC524}"/>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490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A473AC7-04F6-7C41-157E-809882AD252B}"/>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4" name="Content Placeholder 4">
            <a:extLst>
              <a:ext uri="{FF2B5EF4-FFF2-40B4-BE49-F238E27FC236}">
                <a16:creationId xmlns:a16="http://schemas.microsoft.com/office/drawing/2014/main" id="{687ECE13-E147-2EB3-8CF1-543C0BD015D6}"/>
              </a:ext>
            </a:extLst>
          </p:cNvPr>
          <p:cNvSpPr txBox="1">
            <a:spLocks/>
          </p:cNvSpPr>
          <p:nvPr/>
        </p:nvSpPr>
        <p:spPr>
          <a:xfrm>
            <a:off x="2152650" y="1882353"/>
            <a:ext cx="7886700" cy="4010706"/>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pPr>
            <a:r>
              <a:rPr lang="en-GB" b="1" dirty="0">
                <a:latin typeface="Lato" panose="020F0502020204030203" pitchFamily="34" charset="0"/>
                <a:ea typeface="Lato" panose="020F0502020204030203" pitchFamily="34" charset="0"/>
                <a:cs typeface="Lato" panose="020F0502020204030203" pitchFamily="34" charset="0"/>
              </a:rPr>
              <a:t>Elise Fleury </a:t>
            </a:r>
          </a:p>
          <a:p>
            <a:pPr>
              <a:lnSpc>
                <a:spcPct val="115000"/>
              </a:lnSpc>
            </a:pPr>
            <a:r>
              <a:rPr lang="en-GB" dirty="0">
                <a:latin typeface="Lato" panose="020F0502020204030203" pitchFamily="34" charset="0"/>
                <a:ea typeface="Lato" panose="020F0502020204030203" pitchFamily="34" charset="0"/>
                <a:cs typeface="Lato" panose="020F0502020204030203" pitchFamily="34" charset="0"/>
              </a:rPr>
              <a:t>Fur Free Europe, ECI Organiser</a:t>
            </a:r>
          </a:p>
          <a:p>
            <a:pPr>
              <a:lnSpc>
                <a:spcPct val="115000"/>
              </a:lnSpc>
            </a:pPr>
            <a:endParaRPr lang="en-BE" dirty="0">
              <a:latin typeface="Lato" panose="020F0502020204030203" pitchFamily="34" charset="0"/>
              <a:ea typeface="Lato" panose="020F0502020204030203" pitchFamily="34" charset="0"/>
              <a:cs typeface="Lato" panose="020F0502020204030203" pitchFamily="34" charset="0"/>
            </a:endParaRPr>
          </a:p>
          <a:p>
            <a:pPr>
              <a:lnSpc>
                <a:spcPct val="115000"/>
              </a:lnSpc>
            </a:pPr>
            <a:r>
              <a:rPr lang="en-GB" b="1" dirty="0">
                <a:latin typeface="Lato" panose="020F0502020204030203" pitchFamily="34" charset="0"/>
                <a:ea typeface="Lato" panose="020F0502020204030203" pitchFamily="34" charset="0"/>
                <a:cs typeface="Lato" panose="020F0502020204030203" pitchFamily="34" charset="0"/>
              </a:rPr>
              <a:t>Nils Kluger</a:t>
            </a:r>
          </a:p>
          <a:p>
            <a:pPr>
              <a:lnSpc>
                <a:spcPct val="115000"/>
              </a:lnSpc>
            </a:pPr>
            <a:r>
              <a:rPr lang="en-GB" dirty="0">
                <a:latin typeface="Lato" panose="020F0502020204030203" pitchFamily="34" charset="0"/>
                <a:ea typeface="Lato" panose="020F0502020204030203" pitchFamily="34" charset="0"/>
                <a:cs typeface="Lato" panose="020F0502020204030203" pitchFamily="34" charset="0"/>
              </a:rPr>
              <a:t>Stop Finning – Stop the Trade, ECI Organiser </a:t>
            </a:r>
          </a:p>
          <a:p>
            <a:pPr>
              <a:lnSpc>
                <a:spcPct val="115000"/>
              </a:lnSpc>
            </a:pPr>
            <a:endParaRPr lang="en-BE"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800"/>
              </a:spcAft>
            </a:pPr>
            <a:r>
              <a:rPr lang="en-GB" sz="2400" b="1" dirty="0">
                <a:latin typeface="Lato" panose="020F0502020204030203" pitchFamily="34" charset="0"/>
                <a:ea typeface="Lato" panose="020F0502020204030203" pitchFamily="34" charset="0"/>
                <a:cs typeface="Lato" panose="020F0502020204030203" pitchFamily="34" charset="0"/>
              </a:rPr>
              <a:t>Barbara </a:t>
            </a:r>
            <a:r>
              <a:rPr lang="en-GB" sz="2400" b="1" dirty="0" err="1">
                <a:latin typeface="Lato" panose="020F0502020204030203" pitchFamily="34" charset="0"/>
                <a:ea typeface="Lato" panose="020F0502020204030203" pitchFamily="34" charset="0"/>
                <a:cs typeface="Lato" panose="020F0502020204030203" pitchFamily="34" charset="0"/>
              </a:rPr>
              <a:t>Walentynowicz</a:t>
            </a:r>
            <a:endParaRPr lang="en-GB" b="1"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800"/>
              </a:spcAft>
            </a:pPr>
            <a:r>
              <a:rPr lang="en-GB" dirty="0">
                <a:latin typeface="Lato" panose="020F0502020204030203" pitchFamily="34" charset="0"/>
                <a:ea typeface="Lato" panose="020F0502020204030203" pitchFamily="34" charset="0"/>
                <a:cs typeface="Lato" panose="020F0502020204030203" pitchFamily="34" charset="0"/>
              </a:rPr>
              <a:t> Policy Officer – European Citizens’ Initiative, European Commission</a:t>
            </a:r>
          </a:p>
        </p:txBody>
      </p:sp>
      <p:sp>
        <p:nvSpPr>
          <p:cNvPr id="5" name="Title 1">
            <a:extLst>
              <a:ext uri="{FF2B5EF4-FFF2-40B4-BE49-F238E27FC236}">
                <a16:creationId xmlns:a16="http://schemas.microsoft.com/office/drawing/2014/main" id="{F07A4449-8537-E604-71EE-50212FD9813F}"/>
              </a:ext>
            </a:extLst>
          </p:cNvPr>
          <p:cNvSpPr txBox="1">
            <a:spLocks/>
          </p:cNvSpPr>
          <p:nvPr/>
        </p:nvSpPr>
        <p:spPr>
          <a:xfrm>
            <a:off x="3051858" y="1100512"/>
            <a:ext cx="6088283" cy="51212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a:latin typeface="Lato" panose="020F0502020204030203" pitchFamily="34" charset="0"/>
                <a:ea typeface="Lato" panose="020F0502020204030203" pitchFamily="34" charset="0"/>
                <a:cs typeface="Lato" panose="020F0502020204030203" pitchFamily="34" charset="0"/>
              </a:rPr>
              <a:t>Speakers </a:t>
            </a:r>
            <a:endParaRPr lang="LID4096" sz="32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6036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6125" y="5441863"/>
            <a:ext cx="749935" cy="809625"/>
          </a:xfrm>
          <a:prstGeom prst="rect">
            <a:avLst/>
          </a:prstGeom>
        </p:spPr>
      </p:pic>
      <p:pic>
        <p:nvPicPr>
          <p:cNvPr id="3" name="Grafik 15" descr="Shape&#10;&#10;Description automatically generated with medium confidence">
            <a:extLst>
              <a:ext uri="{FF2B5EF4-FFF2-40B4-BE49-F238E27FC236}">
                <a16:creationId xmlns:a16="http://schemas.microsoft.com/office/drawing/2014/main" id="{DDE6D774-D79C-B84B-8DAB-6DFFAEDAE7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185" y="5485678"/>
            <a:ext cx="1064895" cy="809625"/>
          </a:xfrm>
          <a:prstGeom prst="rect">
            <a:avLst/>
          </a:prstGeom>
        </p:spPr>
      </p:pic>
      <p:pic>
        <p:nvPicPr>
          <p:cNvPr id="4" name="Grafik 17" descr="Icon&#10;&#10;Description automatically generated">
            <a:extLst>
              <a:ext uri="{FF2B5EF4-FFF2-40B4-BE49-F238E27FC236}">
                <a16:creationId xmlns:a16="http://schemas.microsoft.com/office/drawing/2014/main" id="{52FCF6AA-3A84-9D48-AFE4-3197961B2C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7325" y="5438688"/>
            <a:ext cx="959485" cy="809625"/>
          </a:xfrm>
          <a:prstGeom prst="rect">
            <a:avLst/>
          </a:prstGeom>
        </p:spPr>
      </p:pic>
      <p:pic>
        <p:nvPicPr>
          <p:cNvPr id="5" name="Grafik 19" descr="Shape&#10;&#10;Description automatically generated with medium confidence">
            <a:extLst>
              <a:ext uri="{FF2B5EF4-FFF2-40B4-BE49-F238E27FC236}">
                <a16:creationId xmlns:a16="http://schemas.microsoft.com/office/drawing/2014/main" id="{A4A904B1-CE97-A540-814F-3C98C1FD24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3130" y="5440593"/>
            <a:ext cx="839470"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3246120" y="623307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feld 21">
            <a:extLst>
              <a:ext uri="{FF2B5EF4-FFF2-40B4-BE49-F238E27FC236}">
                <a16:creationId xmlns:a16="http://schemas.microsoft.com/office/drawing/2014/main" id="{01C3DA33-F243-3042-9FEA-3D1583D7D32C}"/>
              </a:ext>
            </a:extLst>
          </p:cNvPr>
          <p:cNvSpPr txBox="1"/>
          <p:nvPr/>
        </p:nvSpPr>
        <p:spPr>
          <a:xfrm>
            <a:off x="6328410" y="6226088"/>
            <a:ext cx="883285" cy="439420"/>
          </a:xfrm>
          <a:prstGeom prst="rect">
            <a:avLst/>
          </a:prstGeom>
          <a:noFill/>
        </p:spPr>
        <p:txBody>
          <a:bodyPr wrap="none" rtlCol="0">
            <a:spAutoFit/>
          </a:bodyPr>
          <a:lstStyle/>
          <a:p>
            <a:pPr algn="ctr">
              <a:lnSpc>
                <a:spcPct val="107000"/>
              </a:lnSpc>
              <a:spcAft>
                <a:spcPts val="800"/>
              </a:spcAft>
            </a:pPr>
            <a:r>
              <a:rPr lang="en-BE" sz="1350" b="1" kern="1200">
                <a:solidFill>
                  <a:srgbClr val="000000"/>
                </a:solidFill>
                <a:effectLst/>
                <a:latin typeface="Lato Heavy"/>
                <a:ea typeface="Lato Heavy"/>
                <a:cs typeface="Lato Heavy"/>
              </a:rPr>
              <a:t>DISCUSS</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feld 22">
            <a:extLst>
              <a:ext uri="{FF2B5EF4-FFF2-40B4-BE49-F238E27FC236}">
                <a16:creationId xmlns:a16="http://schemas.microsoft.com/office/drawing/2014/main" id="{B7F32F22-413E-DF48-BCCE-2F532B7BCC28}"/>
              </a:ext>
            </a:extLst>
          </p:cNvPr>
          <p:cNvSpPr txBox="1"/>
          <p:nvPr/>
        </p:nvSpPr>
        <p:spPr>
          <a:xfrm>
            <a:off x="7806055" y="6238153"/>
            <a:ext cx="987425" cy="3048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CONNECT</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sp>
        <p:nvSpPr>
          <p:cNvPr id="9" name="Textfeld 23">
            <a:extLst>
              <a:ext uri="{FF2B5EF4-FFF2-40B4-BE49-F238E27FC236}">
                <a16:creationId xmlns:a16="http://schemas.microsoft.com/office/drawing/2014/main" id="{A106B5CD-08FD-8948-92B6-2672C5872F1F}"/>
              </a:ext>
            </a:extLst>
          </p:cNvPr>
          <p:cNvSpPr txBox="1"/>
          <p:nvPr/>
        </p:nvSpPr>
        <p:spPr>
          <a:xfrm>
            <a:off x="4507865" y="6240058"/>
            <a:ext cx="1234440" cy="2921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SEEK ADVICE</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FFF1BFB0-F8E9-CBA1-468D-3063D1DB34E9}"/>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BF5ECF4-2285-144C-1EF4-072D97910859}"/>
              </a:ext>
            </a:extLst>
          </p:cNvPr>
          <p:cNvSpPr txBox="1"/>
          <p:nvPr/>
        </p:nvSpPr>
        <p:spPr>
          <a:xfrm>
            <a:off x="2216727" y="792890"/>
            <a:ext cx="7758545" cy="1200329"/>
          </a:xfrm>
          <a:prstGeom prst="rect">
            <a:avLst/>
          </a:prstGeom>
          <a:noFill/>
        </p:spPr>
        <p:txBody>
          <a:bodyPr wrap="square">
            <a:spAutoFit/>
          </a:bodyPr>
          <a:lstStyle/>
          <a:p>
            <a:pPr algn="ctr"/>
            <a:r>
              <a:rPr lang="en-GB" sz="3600" b="1" dirty="0">
                <a:latin typeface="Lato" panose="020F0502020204030203" pitchFamily="34" charset="0"/>
                <a:ea typeface="Lato" panose="020F0502020204030203" pitchFamily="34" charset="0"/>
                <a:cs typeface="Lato" panose="020F0502020204030203" pitchFamily="34" charset="0"/>
              </a:rPr>
              <a:t>What is the </a:t>
            </a:r>
          </a:p>
          <a:p>
            <a:pPr algn="ctr"/>
            <a:r>
              <a:rPr lang="en-GB" sz="3600" b="1" dirty="0">
                <a:latin typeface="Lato" panose="020F0502020204030203" pitchFamily="34" charset="0"/>
                <a:ea typeface="Lato" panose="020F0502020204030203" pitchFamily="34" charset="0"/>
                <a:cs typeface="Lato" panose="020F0502020204030203" pitchFamily="34" charset="0"/>
              </a:rPr>
              <a:t>European Citizens’ Initiative Forum? </a:t>
            </a:r>
            <a:endParaRPr lang="en-BE" sz="3600" b="1" dirty="0">
              <a:latin typeface="Lato" panose="020F0502020204030203" pitchFamily="34" charset="0"/>
              <a:ea typeface="Lato" panose="020F0502020204030203" pitchFamily="34" charset="0"/>
              <a:cs typeface="Lato" panose="020F0502020204030203" pitchFamily="34" charset="0"/>
            </a:endParaRPr>
          </a:p>
        </p:txBody>
      </p:sp>
      <p:sp>
        <p:nvSpPr>
          <p:cNvPr id="14" name="TextBox 13">
            <a:extLst>
              <a:ext uri="{FF2B5EF4-FFF2-40B4-BE49-F238E27FC236}">
                <a16:creationId xmlns:a16="http://schemas.microsoft.com/office/drawing/2014/main" id="{C3622B54-A161-E7B1-347B-952282C039A1}"/>
              </a:ext>
            </a:extLst>
          </p:cNvPr>
          <p:cNvSpPr txBox="1"/>
          <p:nvPr/>
        </p:nvSpPr>
        <p:spPr>
          <a:xfrm>
            <a:off x="2723584" y="2405832"/>
            <a:ext cx="6911201" cy="3693319"/>
          </a:xfrm>
          <a:prstGeom prst="rect">
            <a:avLst/>
          </a:prstGeom>
          <a:noFill/>
        </p:spPr>
        <p:txBody>
          <a:bodyPr wrap="square">
            <a:spAutoFit/>
          </a:bodyPr>
          <a:lstStyle/>
          <a:p>
            <a:pPr algn="just"/>
            <a:r>
              <a:rPr lang="de-DE" sz="1800" dirty="0">
                <a:latin typeface="Lato" panose="020F0502020204030203" pitchFamily="34" charset="0"/>
                <a:ea typeface="Lato" panose="020F0502020204030203" pitchFamily="34" charset="0"/>
                <a:cs typeface="Lato" panose="020F0502020204030203" pitchFamily="34" charset="0"/>
              </a:rPr>
              <a:t>The Forum supports organisers in the </a:t>
            </a:r>
            <a:r>
              <a:rPr lang="de-DE" sz="1800" b="1" u="sng" dirty="0">
                <a:latin typeface="Lato" panose="020F0502020204030203" pitchFamily="34" charset="0"/>
                <a:ea typeface="Lato" panose="020F0502020204030203" pitchFamily="34" charset="0"/>
                <a:cs typeface="Lato" panose="020F0502020204030203" pitchFamily="34" charset="0"/>
              </a:rPr>
              <a:t>preparatory phase</a:t>
            </a:r>
            <a:r>
              <a:rPr lang="en-BE" sz="1800" b="1" u="sng" dirty="0">
                <a:latin typeface="Lato" panose="020F0502020204030203" pitchFamily="34" charset="0"/>
                <a:ea typeface="Lato" panose="020F0502020204030203" pitchFamily="34" charset="0"/>
                <a:cs typeface="Lato" panose="020F0502020204030203" pitchFamily="34" charset="0"/>
              </a:rPr>
              <a:t> and during the collection of signatures</a:t>
            </a:r>
            <a:r>
              <a:rPr lang="de-DE" sz="1800" dirty="0">
                <a:latin typeface="Lato" panose="020F0502020204030203" pitchFamily="34" charset="0"/>
                <a:ea typeface="Lato" panose="020F0502020204030203" pitchFamily="34" charset="0"/>
                <a:cs typeface="Lato" panose="020F0502020204030203" pitchFamily="34" charset="0"/>
              </a:rPr>
              <a:t> </a:t>
            </a:r>
            <a:r>
              <a:rPr lang="en-BE" sz="1800" dirty="0">
                <a:latin typeface="Lato" panose="020F0502020204030203" pitchFamily="34" charset="0"/>
                <a:ea typeface="Lato" panose="020F0502020204030203" pitchFamily="34" charset="0"/>
                <a:cs typeface="Lato" panose="020F0502020204030203" pitchFamily="34" charset="0"/>
              </a:rPr>
              <a:t>of </a:t>
            </a:r>
            <a:r>
              <a:rPr lang="en-GB" sz="1800" dirty="0">
                <a:latin typeface="Lato" panose="020F0502020204030203" pitchFamily="34" charset="0"/>
                <a:ea typeface="Lato" panose="020F0502020204030203" pitchFamily="34" charset="0"/>
                <a:cs typeface="Lato" panose="020F0502020204030203" pitchFamily="34" charset="0"/>
              </a:rPr>
              <a:t>their </a:t>
            </a:r>
            <a:r>
              <a:rPr lang="de-DE" sz="1800" dirty="0">
                <a:latin typeface="Lato" panose="020F0502020204030203" pitchFamily="34" charset="0"/>
                <a:ea typeface="Lato" panose="020F0502020204030203" pitchFamily="34" charset="0"/>
                <a:cs typeface="Lato" panose="020F0502020204030203" pitchFamily="34" charset="0"/>
              </a:rPr>
              <a:t>initiative!</a:t>
            </a:r>
          </a:p>
          <a:p>
            <a:pPr algn="just"/>
            <a:endParaRPr lang="de-DE" dirty="0">
              <a:latin typeface="Lato" panose="020F0502020204030203" pitchFamily="34" charset="0"/>
              <a:ea typeface="Lato" panose="020F0502020204030203" pitchFamily="34" charset="0"/>
              <a:cs typeface="Lato" panose="020F0502020204030203" pitchFamily="34" charset="0"/>
            </a:endParaRPr>
          </a:p>
          <a:p>
            <a:pPr algn="just"/>
            <a:endParaRPr lang="de-DE" dirty="0">
              <a:latin typeface="Lato" panose="020F0502020204030203" pitchFamily="34" charset="0"/>
              <a:ea typeface="Lato" panose="020F0502020204030203" pitchFamily="34" charset="0"/>
              <a:cs typeface="Lato" panose="020F0502020204030203" pitchFamily="34" charset="0"/>
            </a:endParaRPr>
          </a:p>
          <a:p>
            <a:pPr algn="just"/>
            <a:endParaRPr lang="de-DE" dirty="0">
              <a:latin typeface="Lato" panose="020F0502020204030203" pitchFamily="34" charset="0"/>
              <a:ea typeface="Lato" panose="020F0502020204030203" pitchFamily="34" charset="0"/>
              <a:cs typeface="Lato" panose="020F0502020204030203" pitchFamily="34" charset="0"/>
            </a:endParaRPr>
          </a:p>
          <a:p>
            <a:pPr algn="just"/>
            <a:r>
              <a:rPr lang="en-US" dirty="0">
                <a:latin typeface="Lato" panose="020F0502020204030203" pitchFamily="34" charset="0"/>
                <a:ea typeface="Lato" panose="020F0502020204030203" pitchFamily="34" charset="0"/>
                <a:cs typeface="Lato" panose="020F0502020204030203" pitchFamily="34" charset="0"/>
              </a:rPr>
              <a:t>An online collaborative platform (available in all 24 EU languages) that provides advice and information to initiative </a:t>
            </a:r>
            <a:r>
              <a:rPr lang="en-US" dirty="0" err="1">
                <a:latin typeface="Lato" panose="020F0502020204030203" pitchFamily="34" charset="0"/>
                <a:ea typeface="Lato" panose="020F0502020204030203" pitchFamily="34" charset="0"/>
                <a:cs typeface="Lato" panose="020F0502020204030203" pitchFamily="34" charset="0"/>
              </a:rPr>
              <a:t>organisers</a:t>
            </a:r>
            <a:r>
              <a:rPr lang="en-US" dirty="0">
                <a:latin typeface="Lato" panose="020F0502020204030203" pitchFamily="34" charset="0"/>
                <a:ea typeface="Lato" panose="020F0502020204030203" pitchFamily="34" charset="0"/>
                <a:cs typeface="Lato" panose="020F0502020204030203" pitchFamily="34" charset="0"/>
              </a:rPr>
              <a:t> </a:t>
            </a:r>
            <a:r>
              <a:rPr lang="en-US" i="1" dirty="0">
                <a:latin typeface="Lato" panose="020F0502020204030203" pitchFamily="34" charset="0"/>
                <a:ea typeface="Lato" panose="020F0502020204030203" pitchFamily="34" charset="0"/>
                <a:cs typeface="Lato" panose="020F0502020204030203" pitchFamily="34" charset="0"/>
              </a:rPr>
              <a:t>before, during and after</a:t>
            </a:r>
            <a:r>
              <a:rPr lang="en-US" dirty="0">
                <a:latin typeface="Lato" panose="020F0502020204030203" pitchFamily="34" charset="0"/>
                <a:ea typeface="Lato" panose="020F0502020204030203" pitchFamily="34" charset="0"/>
                <a:cs typeface="Lato" panose="020F0502020204030203" pitchFamily="34" charset="0"/>
              </a:rPr>
              <a:t> the process of launching and implementing an initiative</a:t>
            </a:r>
            <a:endParaRPr lang="en-BE" dirty="0">
              <a:latin typeface="Lato" panose="020F0502020204030203" pitchFamily="34" charset="0"/>
              <a:ea typeface="Lato" panose="020F0502020204030203" pitchFamily="34" charset="0"/>
              <a:cs typeface="Lato" panose="020F0502020204030203" pitchFamily="34" charset="0"/>
            </a:endParaRPr>
          </a:p>
          <a:p>
            <a:endParaRPr lang="de-DE" dirty="0">
              <a:solidFill>
                <a:srgbClr val="01509F"/>
              </a:solidFill>
              <a:ea typeface="Lato Black" panose="020F0502020204030203" pitchFamily="34" charset="0"/>
              <a:cs typeface="Lato Black" panose="020F0502020204030203" pitchFamily="34" charset="0"/>
            </a:endParaRPr>
          </a:p>
          <a:p>
            <a:endParaRPr lang="de-DE" sz="1800" dirty="0">
              <a:solidFill>
                <a:srgbClr val="01509F"/>
              </a:solidFill>
              <a:ea typeface="Lato Black" panose="020F0502020204030203" pitchFamily="34" charset="0"/>
              <a:cs typeface="Lato Black" panose="020F0502020204030203" pitchFamily="34" charset="0"/>
            </a:endParaRPr>
          </a:p>
          <a:p>
            <a:endParaRPr lang="de-DE" dirty="0">
              <a:solidFill>
                <a:srgbClr val="01509F"/>
              </a:solidFill>
              <a:ea typeface="Lato Black" panose="020F0502020204030203" pitchFamily="34" charset="0"/>
              <a:cs typeface="Lato Black" panose="020F0502020204030203" pitchFamily="34" charset="0"/>
            </a:endParaRPr>
          </a:p>
          <a:p>
            <a:endParaRPr lang="de-BE" sz="1800" dirty="0">
              <a:solidFill>
                <a:srgbClr val="01509F"/>
              </a:solidFill>
              <a:ea typeface="Lato Black" panose="020F0502020204030203" pitchFamily="34" charset="0"/>
              <a:cs typeface="Lato Black" panose="020F0502020204030203" pitchFamily="34" charset="0"/>
            </a:endParaRPr>
          </a:p>
        </p:txBody>
      </p:sp>
      <p:sp>
        <p:nvSpPr>
          <p:cNvPr id="17" name="TextBox 16">
            <a:extLst>
              <a:ext uri="{FF2B5EF4-FFF2-40B4-BE49-F238E27FC236}">
                <a16:creationId xmlns:a16="http://schemas.microsoft.com/office/drawing/2014/main" id="{58616144-B665-C7B5-BFEC-6E3DD3F4A235}"/>
              </a:ext>
            </a:extLst>
          </p:cNvPr>
          <p:cNvSpPr txBox="1"/>
          <p:nvPr/>
        </p:nvSpPr>
        <p:spPr>
          <a:xfrm>
            <a:off x="3618973" y="6452783"/>
            <a:ext cx="4954051" cy="646331"/>
          </a:xfrm>
          <a:prstGeom prst="rect">
            <a:avLst/>
          </a:prstGeom>
          <a:noFill/>
        </p:spPr>
        <p:txBody>
          <a:bodyPr wrap="square">
            <a:spAutoFit/>
          </a:bodyPr>
          <a:lstStyle/>
          <a:p>
            <a:r>
              <a:rPr lang="en-BE" dirty="0">
                <a:latin typeface="Lato" panose="020F0502020204030203" pitchFamily="34" charset="0"/>
                <a:ea typeface="Lato" panose="020F0502020204030203" pitchFamily="34" charset="0"/>
                <a:cs typeface="Lato" panose="020F0502020204030203" pitchFamily="34" charset="0"/>
                <a:hlinkClick r:id="rId8"/>
              </a:rPr>
              <a:t>https://citizens-initiative-forum.europa.eu/_en</a:t>
            </a:r>
            <a:endParaRPr lang="en-BE" dirty="0">
              <a:latin typeface="Lato" panose="020F0502020204030203" pitchFamily="34" charset="0"/>
              <a:ea typeface="Lato" panose="020F0502020204030203" pitchFamily="34" charset="0"/>
              <a:cs typeface="Lato" panose="020F0502020204030203" pitchFamily="34" charset="0"/>
            </a:endParaRPr>
          </a:p>
          <a:p>
            <a:endParaRPr lang="en-BE" dirty="0"/>
          </a:p>
        </p:txBody>
      </p:sp>
    </p:spTree>
    <p:extLst>
      <p:ext uri="{BB962C8B-B14F-4D97-AF65-F5344CB8AC3E}">
        <p14:creationId xmlns:p14="http://schemas.microsoft.com/office/powerpoint/2010/main" val="95129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A473AC7-04F6-7C41-157E-809882AD252B}"/>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Picture 2" descr="Graphical user interface, text, application, website, Teams&#10;&#10;Description automatically generated">
            <a:extLst>
              <a:ext uri="{FF2B5EF4-FFF2-40B4-BE49-F238E27FC236}">
                <a16:creationId xmlns:a16="http://schemas.microsoft.com/office/drawing/2014/main" id="{7D57CB8E-26EA-31CC-8866-96748D1BD25E}"/>
              </a:ext>
            </a:extLst>
          </p:cNvPr>
          <p:cNvPicPr>
            <a:picLocks noChangeAspect="1"/>
          </p:cNvPicPr>
          <p:nvPr/>
        </p:nvPicPr>
        <p:blipFill>
          <a:blip r:embed="rId5"/>
          <a:stretch>
            <a:fillRect/>
          </a:stretch>
        </p:blipFill>
        <p:spPr>
          <a:xfrm>
            <a:off x="6773275" y="1832293"/>
            <a:ext cx="4941276" cy="3387548"/>
          </a:xfrm>
          <a:prstGeom prst="rect">
            <a:avLst/>
          </a:prstGeom>
        </p:spPr>
      </p:pic>
      <p:sp>
        <p:nvSpPr>
          <p:cNvPr id="5" name="TextBox 4">
            <a:extLst>
              <a:ext uri="{FF2B5EF4-FFF2-40B4-BE49-F238E27FC236}">
                <a16:creationId xmlns:a16="http://schemas.microsoft.com/office/drawing/2014/main" id="{6D40D145-EA48-8809-4CB4-2D1268FA09E3}"/>
              </a:ext>
            </a:extLst>
          </p:cNvPr>
          <p:cNvSpPr txBox="1"/>
          <p:nvPr/>
        </p:nvSpPr>
        <p:spPr>
          <a:xfrm>
            <a:off x="6939530" y="5219841"/>
            <a:ext cx="4941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 You must register to access certain features of the ECI Forum</a:t>
            </a:r>
            <a:endParaRPr kumimoji="0" lang="en-BE" sz="18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
        <p:nvSpPr>
          <p:cNvPr id="7" name="Title 3">
            <a:extLst>
              <a:ext uri="{FF2B5EF4-FFF2-40B4-BE49-F238E27FC236}">
                <a16:creationId xmlns:a16="http://schemas.microsoft.com/office/drawing/2014/main" id="{AD4FF5B1-2DA2-3D17-2039-733C1D2C164F}"/>
              </a:ext>
            </a:extLst>
          </p:cNvPr>
          <p:cNvSpPr txBox="1">
            <a:spLocks/>
          </p:cNvSpPr>
          <p:nvPr/>
        </p:nvSpPr>
        <p:spPr>
          <a:xfrm>
            <a:off x="815975" y="2218026"/>
            <a:ext cx="5471808" cy="291242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GB" sz="2000" dirty="0">
                <a:latin typeface="Lato" panose="020F0502020204030203" pitchFamily="34" charset="0"/>
                <a:ea typeface="Lato" panose="020F0502020204030203" pitchFamily="34" charset="0"/>
                <a:cs typeface="Lato" panose="020F0502020204030203" pitchFamily="34" charset="0"/>
              </a:rPr>
              <a:t>An essential tool for organising an initiative! </a:t>
            </a:r>
            <a:br>
              <a:rPr lang="en-GB" sz="2000" dirty="0">
                <a:latin typeface="Lato" panose="020F0502020204030203" pitchFamily="34" charset="0"/>
                <a:ea typeface="Lato" panose="020F0502020204030203" pitchFamily="34" charset="0"/>
                <a:cs typeface="Lato" panose="020F0502020204030203" pitchFamily="34" charset="0"/>
              </a:rPr>
            </a:br>
            <a:endParaRPr lang="en-US" sz="2000" dirty="0">
              <a:latin typeface="Lato" panose="020F0502020204030203" pitchFamily="34" charset="0"/>
              <a:ea typeface="Lato" panose="020F0502020204030203" pitchFamily="34" charset="0"/>
              <a:cs typeface="Lato" panose="020F0502020204030203" pitchFamily="34" charset="0"/>
            </a:endParaRPr>
          </a:p>
          <a:p>
            <a:pPr marL="342900" indent="-342900" algn="just">
              <a:buFont typeface="Arial"/>
              <a:buChar char="•"/>
            </a:pPr>
            <a:r>
              <a:rPr lang="en-GB" sz="2000" b="1" dirty="0">
                <a:latin typeface="Lato" panose="020F0502020204030203" pitchFamily="34" charset="0"/>
                <a:ea typeface="Lato" panose="020F0502020204030203" pitchFamily="34" charset="0"/>
                <a:cs typeface="Lato" panose="020F0502020204030203" pitchFamily="34" charset="0"/>
              </a:rPr>
              <a:t>Learn Section</a:t>
            </a:r>
            <a:r>
              <a:rPr lang="en-GB" sz="2000" dirty="0">
                <a:latin typeface="Lato" panose="020F0502020204030203" pitchFamily="34" charset="0"/>
                <a:ea typeface="Lato" panose="020F0502020204030203" pitchFamily="34" charset="0"/>
                <a:cs typeface="Lato" panose="020F0502020204030203" pitchFamily="34" charset="0"/>
              </a:rPr>
              <a:t>: Webinars, Guidance Notes, Learning Material, Testimonials</a:t>
            </a:r>
          </a:p>
          <a:p>
            <a:pPr marL="342900" indent="-342900" algn="just">
              <a:buFont typeface="Arial"/>
              <a:buChar char="•"/>
            </a:pPr>
            <a:r>
              <a:rPr lang="en-GB" sz="2000" b="1" dirty="0">
                <a:latin typeface="Lato" panose="020F0502020204030203" pitchFamily="34" charset="0"/>
                <a:ea typeface="Lato" panose="020F0502020204030203" pitchFamily="34" charset="0"/>
                <a:cs typeface="Lato" panose="020F0502020204030203" pitchFamily="34" charset="0"/>
              </a:rPr>
              <a:t>Blogs</a:t>
            </a:r>
          </a:p>
          <a:p>
            <a:pPr marL="342900" indent="-342900" algn="just">
              <a:buFont typeface="Arial"/>
              <a:buChar char="•"/>
            </a:pPr>
            <a:r>
              <a:rPr lang="en-GB" sz="2000" b="1" dirty="0">
                <a:latin typeface="Lato" panose="020F0502020204030203" pitchFamily="34" charset="0"/>
                <a:ea typeface="Lato" panose="020F0502020204030203" pitchFamily="34" charset="0"/>
                <a:cs typeface="Lato" panose="020F0502020204030203" pitchFamily="34" charset="0"/>
              </a:rPr>
              <a:t>Discuss</a:t>
            </a:r>
          </a:p>
          <a:p>
            <a:pPr marL="342900" indent="-342900" algn="just">
              <a:buFont typeface="Arial"/>
              <a:buChar char="•"/>
            </a:pPr>
            <a:r>
              <a:rPr lang="en-GB" sz="2000" b="1" dirty="0">
                <a:latin typeface="Lato" panose="020F0502020204030203" pitchFamily="34" charset="0"/>
                <a:ea typeface="Lato" panose="020F0502020204030203" pitchFamily="34" charset="0"/>
                <a:cs typeface="Lato" panose="020F0502020204030203" pitchFamily="34" charset="0"/>
              </a:rPr>
              <a:t>Seek Advice</a:t>
            </a:r>
            <a:r>
              <a:rPr lang="en-GB" sz="2000" dirty="0">
                <a:latin typeface="Lato" panose="020F0502020204030203" pitchFamily="34" charset="0"/>
                <a:ea typeface="Lato" panose="020F0502020204030203" pitchFamily="34" charset="0"/>
                <a:cs typeface="Lato" panose="020F0502020204030203" pitchFamily="34" charset="0"/>
              </a:rPr>
              <a:t>: if an organiser needs legal, campaigning or fundraising advice during their campaign</a:t>
            </a:r>
            <a:endParaRPr lang="en-US"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54535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2" name="Grafik 13" descr="Icon&#10;&#10;Description automatically generated">
            <a:extLst>
              <a:ext uri="{FF2B5EF4-FFF2-40B4-BE49-F238E27FC236}">
                <a16:creationId xmlns:a16="http://schemas.microsoft.com/office/drawing/2014/main" id="{9004C960-F268-B540-AE57-17CDF6A02B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25" y="821373"/>
            <a:ext cx="749935" cy="809625"/>
          </a:xfrm>
          <a:prstGeom prst="rect">
            <a:avLst/>
          </a:prstGeom>
        </p:spPr>
      </p:pic>
      <p:sp>
        <p:nvSpPr>
          <p:cNvPr id="6" name="Textfeld 20">
            <a:extLst>
              <a:ext uri="{FF2B5EF4-FFF2-40B4-BE49-F238E27FC236}">
                <a16:creationId xmlns:a16="http://schemas.microsoft.com/office/drawing/2014/main" id="{F05D6D86-34EE-2F4E-9223-1C16CD07F960}"/>
              </a:ext>
            </a:extLst>
          </p:cNvPr>
          <p:cNvSpPr txBox="1"/>
          <p:nvPr/>
        </p:nvSpPr>
        <p:spPr>
          <a:xfrm>
            <a:off x="83820" y="1612583"/>
            <a:ext cx="732155" cy="439420"/>
          </a:xfrm>
          <a:prstGeom prst="rect">
            <a:avLst/>
          </a:prstGeom>
          <a:noFill/>
        </p:spPr>
        <p:txBody>
          <a:bodyPr wrap="none" rtlCol="0">
            <a:spAutoFit/>
          </a:bodyPr>
          <a:lstStyle/>
          <a:p>
            <a:pPr>
              <a:lnSpc>
                <a:spcPct val="107000"/>
              </a:lnSpc>
              <a:spcAft>
                <a:spcPts val="800"/>
              </a:spcAft>
            </a:pPr>
            <a:r>
              <a:rPr lang="en-BE" sz="1350" b="1" kern="1200">
                <a:solidFill>
                  <a:srgbClr val="000000"/>
                </a:solidFill>
                <a:effectLst/>
                <a:latin typeface="Lato Heavy"/>
                <a:ea typeface="Lato Heavy"/>
                <a:cs typeface="Lato Heavy"/>
              </a:rPr>
              <a:t>LEARN</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CA473AC7-04F6-7C41-157E-809882AD252B}"/>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sp>
        <p:nvSpPr>
          <p:cNvPr id="7" name="Title 3">
            <a:extLst>
              <a:ext uri="{FF2B5EF4-FFF2-40B4-BE49-F238E27FC236}">
                <a16:creationId xmlns:a16="http://schemas.microsoft.com/office/drawing/2014/main" id="{AD4FF5B1-2DA2-3D17-2039-733C1D2C164F}"/>
              </a:ext>
            </a:extLst>
          </p:cNvPr>
          <p:cNvSpPr txBox="1">
            <a:spLocks/>
          </p:cNvSpPr>
          <p:nvPr/>
        </p:nvSpPr>
        <p:spPr>
          <a:xfrm>
            <a:off x="2158942" y="493644"/>
            <a:ext cx="3329719" cy="835759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US" sz="2400" dirty="0">
                <a:latin typeface="EC Square Sans Pro"/>
              </a:rPr>
              <a:t>hl</a:t>
            </a:r>
          </a:p>
        </p:txBody>
      </p:sp>
      <p:sp>
        <p:nvSpPr>
          <p:cNvPr id="8" name="TextBox 7">
            <a:extLst>
              <a:ext uri="{FF2B5EF4-FFF2-40B4-BE49-F238E27FC236}">
                <a16:creationId xmlns:a16="http://schemas.microsoft.com/office/drawing/2014/main" id="{7A1D7E8E-BC83-ED74-E5A5-72B899F29580}"/>
              </a:ext>
            </a:extLst>
          </p:cNvPr>
          <p:cNvSpPr txBox="1"/>
          <p:nvPr/>
        </p:nvSpPr>
        <p:spPr>
          <a:xfrm>
            <a:off x="2216727" y="792890"/>
            <a:ext cx="7758545" cy="1200329"/>
          </a:xfrm>
          <a:prstGeom prst="rect">
            <a:avLst/>
          </a:prstGeom>
          <a:noFill/>
        </p:spPr>
        <p:txBody>
          <a:bodyPr wrap="square">
            <a:spAutoFit/>
          </a:bodyPr>
          <a:lstStyle/>
          <a:p>
            <a:pPr algn="ctr"/>
            <a:r>
              <a:rPr lang="en-GB" sz="3600" b="1" dirty="0">
                <a:latin typeface="Lato" panose="020F0502020204030203" pitchFamily="34" charset="0"/>
                <a:ea typeface="Lato" panose="020F0502020204030203" pitchFamily="34" charset="0"/>
                <a:cs typeface="Lato" panose="020F0502020204030203" pitchFamily="34" charset="0"/>
              </a:rPr>
              <a:t>Explore the Learning Resources on the Forum </a:t>
            </a:r>
          </a:p>
        </p:txBody>
      </p:sp>
      <p:sp>
        <p:nvSpPr>
          <p:cNvPr id="12" name="Rectangle 3">
            <a:extLst>
              <a:ext uri="{FF2B5EF4-FFF2-40B4-BE49-F238E27FC236}">
                <a16:creationId xmlns:a16="http://schemas.microsoft.com/office/drawing/2014/main" id="{0300701B-AA3F-D077-4B8B-21F90E41F1F2}"/>
              </a:ext>
            </a:extLst>
          </p:cNvPr>
          <p:cNvSpPr>
            <a:spLocks noChangeArrowheads="1"/>
          </p:cNvSpPr>
          <p:nvPr/>
        </p:nvSpPr>
        <p:spPr bwMode="auto">
          <a:xfrm>
            <a:off x="873760" y="2166113"/>
            <a:ext cx="5379573" cy="5012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rPr>
              <a:t>In the </a:t>
            </a:r>
            <a:r>
              <a:rPr kumimoji="0" lang="en-GB" altLang="en-BE" b="1"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Learn</a:t>
            </a:r>
            <a:r>
              <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rPr>
              <a:t> section of the ECI Forum, you can find all the resources you need to manage your ECI, such as guidance notes, success stories, webinar recordings, testimonials from ECI organisers and other learning materials.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endParaRPr>
          </a:p>
          <a:p>
            <a:pPr lvl="0" algn="just">
              <a:lnSpc>
                <a:spcPct val="107000"/>
              </a:lnSpc>
              <a:spcBef>
                <a:spcPts val="600"/>
              </a:spcBef>
            </a:pPr>
            <a:r>
              <a:rPr lang="en-GB" altLang="en-BE" dirty="0">
                <a:latin typeface="Lato" panose="020F0502020204030203" pitchFamily="34" charset="0"/>
                <a:ea typeface="Lato" panose="020F0502020204030203" pitchFamily="34" charset="0"/>
                <a:cs typeface="Lato" panose="020F0502020204030203" pitchFamily="34" charset="0"/>
              </a:rPr>
              <a:t>Explore the learning resources divided by subsection: </a:t>
            </a:r>
          </a:p>
          <a:p>
            <a:pPr marL="342900" lvl="0" indent="-342900" algn="just">
              <a:lnSpc>
                <a:spcPct val="107000"/>
              </a:lnSpc>
              <a:spcBef>
                <a:spcPts val="600"/>
              </a:spcBef>
              <a:buFont typeface="Symbol" pitchFamily="2" charset="2"/>
              <a:buChar char=""/>
            </a:pPr>
            <a:r>
              <a:rPr lang="en-BE"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How to Draft and Submit an Initiative</a:t>
            </a:r>
            <a:r>
              <a:rPr lang="en-BE" sz="18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BE"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7"/>
              </a:rPr>
              <a:t>How to Organise a Campaign</a:t>
            </a:r>
            <a:r>
              <a:rPr lang="en-BE" sz="18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BE"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How to Raise Funds</a:t>
            </a:r>
            <a:r>
              <a:rPr lang="en-BE" sz="18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BE"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9"/>
              </a:rPr>
              <a:t>How to Look for Partners</a:t>
            </a:r>
            <a:endParaRPr lang="en-BE"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itchFamily="2" charset="2"/>
              <a:buChar char=""/>
            </a:pPr>
            <a:r>
              <a:rPr lang="en-BE"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0"/>
              </a:rPr>
              <a:t>How to Collect Signatures</a:t>
            </a:r>
            <a:r>
              <a:rPr lang="en-BE" sz="18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800" kern="1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1400"/>
              </a:spcAft>
              <a:buFont typeface="Symbol" pitchFamily="2" charset="2"/>
              <a:buChar char=""/>
            </a:pPr>
            <a:r>
              <a:rPr lang="en-BE" sz="1800" u="sng" kern="10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11"/>
              </a:rPr>
              <a:t>Success Stories</a:t>
            </a:r>
            <a:r>
              <a:rPr lang="en-BE" sz="1800" kern="100" dirty="0">
                <a:effectLst/>
                <a:latin typeface="Calibri" panose="020F0502020204030204" pitchFamily="34" charset="0"/>
                <a:ea typeface="Calibri" panose="020F0502020204030204" pitchFamily="34" charset="0"/>
                <a:cs typeface="Calibri" panose="020F0502020204030204" pitchFamily="34" charset="0"/>
              </a:rPr>
              <a:t> </a:t>
            </a:r>
            <a:endParaRPr lang="en-BE"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GB" altLang="en-BE" dirty="0">
              <a:latin typeface="Lato" panose="020F0502020204030203" pitchFamily="34" charset="0"/>
              <a:ea typeface="Lato" panose="020F0502020204030203" pitchFamily="34" charset="0"/>
              <a:cs typeface="Lato" panose="020F0502020204030203"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endParaRPr>
          </a:p>
        </p:txBody>
      </p:sp>
      <p:pic>
        <p:nvPicPr>
          <p:cNvPr id="16" name="Picture 15" descr="A screenshot of a web page&#10;&#10;Description automatically generated">
            <a:extLst>
              <a:ext uri="{FF2B5EF4-FFF2-40B4-BE49-F238E27FC236}">
                <a16:creationId xmlns:a16="http://schemas.microsoft.com/office/drawing/2014/main" id="{56AE9D74-2631-FBD1-BB49-C5E6365989D2}"/>
              </a:ext>
            </a:extLst>
          </p:cNvPr>
          <p:cNvPicPr>
            <a:picLocks noChangeAspect="1"/>
          </p:cNvPicPr>
          <p:nvPr/>
        </p:nvPicPr>
        <p:blipFill>
          <a:blip r:embed="rId12"/>
          <a:stretch>
            <a:fillRect/>
          </a:stretch>
        </p:blipFill>
        <p:spPr>
          <a:xfrm>
            <a:off x="7004377" y="2021496"/>
            <a:ext cx="5187623" cy="4777720"/>
          </a:xfrm>
          <a:prstGeom prst="rect">
            <a:avLst/>
          </a:prstGeom>
        </p:spPr>
      </p:pic>
    </p:spTree>
    <p:extLst>
      <p:ext uri="{BB962C8B-B14F-4D97-AF65-F5344CB8AC3E}">
        <p14:creationId xmlns:p14="http://schemas.microsoft.com/office/powerpoint/2010/main" val="3790532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Grafik 15" descr="Shape&#10;&#10;Description automatically generated with medium confidence">
            <a:extLst>
              <a:ext uri="{FF2B5EF4-FFF2-40B4-BE49-F238E27FC236}">
                <a16:creationId xmlns:a16="http://schemas.microsoft.com/office/drawing/2014/main" id="{DDE6D774-D79C-B84B-8DAB-6DFFAEDAE7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85" y="865188"/>
            <a:ext cx="1064895" cy="809625"/>
          </a:xfrm>
          <a:prstGeom prst="rect">
            <a:avLst/>
          </a:prstGeom>
        </p:spPr>
      </p:pic>
      <p:sp>
        <p:nvSpPr>
          <p:cNvPr id="7" name="Textfeld 21">
            <a:extLst>
              <a:ext uri="{FF2B5EF4-FFF2-40B4-BE49-F238E27FC236}">
                <a16:creationId xmlns:a16="http://schemas.microsoft.com/office/drawing/2014/main" id="{01C3DA33-F243-3042-9FEA-3D1583D7D32C}"/>
              </a:ext>
            </a:extLst>
          </p:cNvPr>
          <p:cNvSpPr txBox="1"/>
          <p:nvPr/>
        </p:nvSpPr>
        <p:spPr>
          <a:xfrm>
            <a:off x="181610" y="1605598"/>
            <a:ext cx="883285" cy="439420"/>
          </a:xfrm>
          <a:prstGeom prst="rect">
            <a:avLst/>
          </a:prstGeom>
          <a:noFill/>
        </p:spPr>
        <p:txBody>
          <a:bodyPr wrap="none" rtlCol="0">
            <a:spAutoFit/>
          </a:bodyPr>
          <a:lstStyle/>
          <a:p>
            <a:pPr algn="ctr">
              <a:lnSpc>
                <a:spcPct val="107000"/>
              </a:lnSpc>
              <a:spcAft>
                <a:spcPts val="800"/>
              </a:spcAft>
            </a:pPr>
            <a:r>
              <a:rPr lang="en-BE" sz="1350" b="1" kern="1200">
                <a:solidFill>
                  <a:srgbClr val="000000"/>
                </a:solidFill>
                <a:effectLst/>
                <a:latin typeface="Lato Heavy"/>
                <a:ea typeface="Lato Heavy"/>
                <a:cs typeface="Lato Heavy"/>
              </a:rPr>
              <a:t>DISCUSS</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F1CB6B60-C110-1D79-FBB5-9523888007E9}"/>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Picture 3" descr="Graphical user interface, application&#10;&#10;Description automatically generated">
            <a:extLst>
              <a:ext uri="{FF2B5EF4-FFF2-40B4-BE49-F238E27FC236}">
                <a16:creationId xmlns:a16="http://schemas.microsoft.com/office/drawing/2014/main" id="{2F495892-3473-97CF-3513-BC566CE867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45691" y="1213865"/>
            <a:ext cx="7175500" cy="5143500"/>
          </a:xfrm>
          <a:prstGeom prst="rect">
            <a:avLst/>
          </a:prstGeom>
          <a:ln w="12700">
            <a:solidFill>
              <a:schemeClr val="tx1"/>
            </a:solidFill>
          </a:ln>
        </p:spPr>
      </p:pic>
      <p:sp>
        <p:nvSpPr>
          <p:cNvPr id="5" name="Title 3">
            <a:extLst>
              <a:ext uri="{FF2B5EF4-FFF2-40B4-BE49-F238E27FC236}">
                <a16:creationId xmlns:a16="http://schemas.microsoft.com/office/drawing/2014/main" id="{226DE1FA-89DA-0404-D71D-96D95A6882A4}"/>
              </a:ext>
            </a:extLst>
          </p:cNvPr>
          <p:cNvSpPr txBox="1">
            <a:spLocks/>
          </p:cNvSpPr>
          <p:nvPr/>
        </p:nvSpPr>
        <p:spPr>
          <a:xfrm>
            <a:off x="552767" y="3137096"/>
            <a:ext cx="2554433" cy="63418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Lato" panose="020F0502020204030203" pitchFamily="34" charset="0"/>
                <a:ea typeface="Lato" panose="020F0502020204030203" pitchFamily="34" charset="0"/>
                <a:cs typeface="Lato" panose="020F0502020204030203" pitchFamily="34" charset="0"/>
              </a:rPr>
              <a:t>Discuss with other ECI Forum users!</a:t>
            </a:r>
          </a:p>
        </p:txBody>
      </p:sp>
    </p:spTree>
    <p:extLst>
      <p:ext uri="{BB962C8B-B14F-4D97-AF65-F5344CB8AC3E}">
        <p14:creationId xmlns:p14="http://schemas.microsoft.com/office/powerpoint/2010/main" val="40776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4" name="Grafik 17" descr="Icon&#10;&#10;Description automatically generated">
            <a:extLst>
              <a:ext uri="{FF2B5EF4-FFF2-40B4-BE49-F238E27FC236}">
                <a16:creationId xmlns:a16="http://schemas.microsoft.com/office/drawing/2014/main" id="{52FCF6AA-3A84-9D48-AFE4-3197961B2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5" y="868998"/>
            <a:ext cx="959485" cy="809625"/>
          </a:xfrm>
          <a:prstGeom prst="rect">
            <a:avLst/>
          </a:prstGeom>
        </p:spPr>
      </p:pic>
      <p:sp>
        <p:nvSpPr>
          <p:cNvPr id="8" name="Textfeld 22">
            <a:extLst>
              <a:ext uri="{FF2B5EF4-FFF2-40B4-BE49-F238E27FC236}">
                <a16:creationId xmlns:a16="http://schemas.microsoft.com/office/drawing/2014/main" id="{B7F32F22-413E-DF48-BCCE-2F532B7BCC28}"/>
              </a:ext>
            </a:extLst>
          </p:cNvPr>
          <p:cNvSpPr txBox="1"/>
          <p:nvPr/>
        </p:nvSpPr>
        <p:spPr>
          <a:xfrm>
            <a:off x="59055" y="1668463"/>
            <a:ext cx="987425" cy="3048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CONNECT</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CB7CB78B-2B11-64AA-7B6A-973AB56E4C13}"/>
              </a:ext>
            </a:extLst>
          </p:cNvPr>
          <p:cNvCxnSpPr/>
          <p:nvPr/>
        </p:nvCxnSpPr>
        <p:spPr>
          <a:xfrm>
            <a:off x="0"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3" name="Picture 2" descr="Graphical user interface, text, application&#10;&#10;Description automatically generated">
            <a:extLst>
              <a:ext uri="{FF2B5EF4-FFF2-40B4-BE49-F238E27FC236}">
                <a16:creationId xmlns:a16="http://schemas.microsoft.com/office/drawing/2014/main" id="{59C5ED91-DA35-50D6-3D21-0765847F80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408" y="1609060"/>
            <a:ext cx="7979383" cy="4377340"/>
          </a:xfrm>
          <a:prstGeom prst="rect">
            <a:avLst/>
          </a:prstGeom>
          <a:ln w="12700">
            <a:solidFill>
              <a:schemeClr val="tx1"/>
            </a:solidFill>
          </a:ln>
        </p:spPr>
      </p:pic>
      <p:sp>
        <p:nvSpPr>
          <p:cNvPr id="5" name="Title 3">
            <a:extLst>
              <a:ext uri="{FF2B5EF4-FFF2-40B4-BE49-F238E27FC236}">
                <a16:creationId xmlns:a16="http://schemas.microsoft.com/office/drawing/2014/main" id="{FC7F8B1D-483F-8F23-2711-AF1D5FC5FABB}"/>
              </a:ext>
            </a:extLst>
          </p:cNvPr>
          <p:cNvSpPr txBox="1">
            <a:spLocks/>
          </p:cNvSpPr>
          <p:nvPr/>
        </p:nvSpPr>
        <p:spPr>
          <a:xfrm>
            <a:off x="552767" y="3137096"/>
            <a:ext cx="2554433" cy="634180"/>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Lato" panose="020F0502020204030203" pitchFamily="34" charset="0"/>
                <a:ea typeface="Lato" panose="020F0502020204030203" pitchFamily="34" charset="0"/>
                <a:cs typeface="Lato" panose="020F0502020204030203" pitchFamily="34" charset="0"/>
              </a:rPr>
              <a:t>Connect with other ECI Forum users!</a:t>
            </a:r>
          </a:p>
        </p:txBody>
      </p:sp>
    </p:spTree>
    <p:extLst>
      <p:ext uri="{BB962C8B-B14F-4D97-AF65-F5344CB8AC3E}">
        <p14:creationId xmlns:p14="http://schemas.microsoft.com/office/powerpoint/2010/main" val="309535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line drawing of people speaking into a megaphone&#10;&#10;Description automatically generated">
            <a:extLst>
              <a:ext uri="{FF2B5EF4-FFF2-40B4-BE49-F238E27FC236}">
                <a16:creationId xmlns:a16="http://schemas.microsoft.com/office/drawing/2014/main" id="{5B82645E-4D6B-9B42-9B52-1441A2312E58}"/>
              </a:ext>
            </a:extLst>
          </p:cNvPr>
          <p:cNvPicPr>
            <a:picLocks noChangeAspect="1"/>
          </p:cNvPicPr>
          <p:nvPr/>
        </p:nvPicPr>
        <p:blipFill>
          <a:blip r:embed="rId2"/>
          <a:stretch>
            <a:fillRect/>
          </a:stretch>
        </p:blipFill>
        <p:spPr>
          <a:xfrm>
            <a:off x="10171032" y="0"/>
            <a:ext cx="1900318" cy="760127"/>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DCB69FC8-870B-8317-FF21-682911FA1908}"/>
              </a:ext>
            </a:extLst>
          </p:cNvPr>
          <p:cNvPicPr>
            <a:picLocks noChangeAspect="1"/>
          </p:cNvPicPr>
          <p:nvPr/>
        </p:nvPicPr>
        <p:blipFill>
          <a:blip r:embed="rId3"/>
          <a:stretch>
            <a:fillRect/>
          </a:stretch>
        </p:blipFill>
        <p:spPr>
          <a:xfrm>
            <a:off x="120650" y="94068"/>
            <a:ext cx="2863159" cy="571989"/>
          </a:xfrm>
          <a:prstGeom prst="rect">
            <a:avLst/>
          </a:prstGeom>
        </p:spPr>
      </p:pic>
      <p:cxnSp>
        <p:nvCxnSpPr>
          <p:cNvPr id="22" name="Straight Connector 21">
            <a:extLst>
              <a:ext uri="{FF2B5EF4-FFF2-40B4-BE49-F238E27FC236}">
                <a16:creationId xmlns:a16="http://schemas.microsoft.com/office/drawing/2014/main" id="{AC2C7FAD-95B7-DF6B-D00A-321A15371EA1}"/>
              </a:ext>
            </a:extLst>
          </p:cNvPr>
          <p:cNvCxnSpPr/>
          <p:nvPr/>
        </p:nvCxnSpPr>
        <p:spPr>
          <a:xfrm>
            <a:off x="0" y="807022"/>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5" name="Grafik 19" descr="Shape&#10;&#10;Description automatically generated with medium confidence">
            <a:extLst>
              <a:ext uri="{FF2B5EF4-FFF2-40B4-BE49-F238E27FC236}">
                <a16:creationId xmlns:a16="http://schemas.microsoft.com/office/drawing/2014/main" id="{A4A904B1-CE97-A540-814F-3C98C1FD2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30" y="858203"/>
            <a:ext cx="839470" cy="809625"/>
          </a:xfrm>
          <a:prstGeom prst="rect">
            <a:avLst/>
          </a:prstGeom>
        </p:spPr>
      </p:pic>
      <p:sp>
        <p:nvSpPr>
          <p:cNvPr id="9" name="Textfeld 23">
            <a:extLst>
              <a:ext uri="{FF2B5EF4-FFF2-40B4-BE49-F238E27FC236}">
                <a16:creationId xmlns:a16="http://schemas.microsoft.com/office/drawing/2014/main" id="{A106B5CD-08FD-8948-92B6-2672C5872F1F}"/>
              </a:ext>
            </a:extLst>
          </p:cNvPr>
          <p:cNvSpPr txBox="1"/>
          <p:nvPr/>
        </p:nvSpPr>
        <p:spPr>
          <a:xfrm>
            <a:off x="-13335" y="1657668"/>
            <a:ext cx="1234440" cy="292100"/>
          </a:xfrm>
          <a:prstGeom prst="rect">
            <a:avLst/>
          </a:prstGeom>
          <a:noFill/>
        </p:spPr>
        <p:txBody>
          <a:bodyPr wrap="none" rtlCol="0">
            <a:noAutofit/>
          </a:bodyPr>
          <a:lstStyle/>
          <a:p>
            <a:pPr algn="ctr">
              <a:lnSpc>
                <a:spcPct val="107000"/>
              </a:lnSpc>
              <a:spcAft>
                <a:spcPts val="800"/>
              </a:spcAft>
            </a:pPr>
            <a:r>
              <a:rPr lang="en-BE" sz="1350" b="1" kern="1200">
                <a:solidFill>
                  <a:srgbClr val="000000"/>
                </a:solidFill>
                <a:effectLst/>
                <a:latin typeface="Lato Heavy"/>
                <a:ea typeface="Lato Heavy"/>
                <a:cs typeface="Lato Heavy"/>
              </a:rPr>
              <a:t>SEEK ADVICE</a:t>
            </a:r>
            <a:endParaRPr lang="en-BE" sz="1100" kern="100">
              <a:effectLst/>
              <a:latin typeface="Calibri" panose="020F0502020204030204" pitchFamily="34" charset="0"/>
              <a:ea typeface="Calibri" panose="020F050202020403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100E2166-EC97-303B-4E6E-6C8DBF895F16}"/>
              </a:ext>
            </a:extLst>
          </p:cNvPr>
          <p:cNvCxnSpPr/>
          <p:nvPr/>
        </p:nvCxnSpPr>
        <p:spPr>
          <a:xfrm>
            <a:off x="-13335" y="6858000"/>
            <a:ext cx="12192000" cy="0"/>
          </a:xfrm>
          <a:prstGeom prst="line">
            <a:avLst/>
          </a:prstGeom>
          <a:ln w="44450">
            <a:solidFill>
              <a:srgbClr val="92D050"/>
            </a:solidFill>
          </a:ln>
        </p:spPr>
        <p:style>
          <a:lnRef idx="1">
            <a:schemeClr val="accent1"/>
          </a:lnRef>
          <a:fillRef idx="0">
            <a:schemeClr val="accent1"/>
          </a:fillRef>
          <a:effectRef idx="0">
            <a:schemeClr val="accent1"/>
          </a:effectRef>
          <a:fontRef idx="minor">
            <a:schemeClr val="tx1"/>
          </a:fontRef>
        </p:style>
      </p:cxnSp>
      <p:pic>
        <p:nvPicPr>
          <p:cNvPr id="6" name="Picture 5" descr="A screenshot of a computer screen&#10;&#10;Description automatically generated">
            <a:extLst>
              <a:ext uri="{FF2B5EF4-FFF2-40B4-BE49-F238E27FC236}">
                <a16:creationId xmlns:a16="http://schemas.microsoft.com/office/drawing/2014/main" id="{AF95C67E-8714-933C-B82E-D4A71D1A3FAA}"/>
              </a:ext>
            </a:extLst>
          </p:cNvPr>
          <p:cNvPicPr>
            <a:picLocks noChangeAspect="1"/>
          </p:cNvPicPr>
          <p:nvPr/>
        </p:nvPicPr>
        <p:blipFill>
          <a:blip r:embed="rId5"/>
          <a:stretch>
            <a:fillRect/>
          </a:stretch>
        </p:blipFill>
        <p:spPr>
          <a:xfrm>
            <a:off x="5356919" y="1072481"/>
            <a:ext cx="6135428" cy="5426268"/>
          </a:xfrm>
          <a:prstGeom prst="rect">
            <a:avLst/>
          </a:prstGeom>
        </p:spPr>
      </p:pic>
      <p:sp>
        <p:nvSpPr>
          <p:cNvPr id="8" name="Rectangle 1">
            <a:extLst>
              <a:ext uri="{FF2B5EF4-FFF2-40B4-BE49-F238E27FC236}">
                <a16:creationId xmlns:a16="http://schemas.microsoft.com/office/drawing/2014/main" id="{BB3F534E-0631-D74B-A520-13943614D8D3}"/>
              </a:ext>
            </a:extLst>
          </p:cNvPr>
          <p:cNvSpPr>
            <a:spLocks noChangeArrowheads="1"/>
          </p:cNvSpPr>
          <p:nvPr/>
        </p:nvSpPr>
        <p:spPr bwMode="auto">
          <a:xfrm>
            <a:off x="621665" y="2136785"/>
            <a:ext cx="4415441"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BE" dirty="0">
                <a:latin typeface="Lato" panose="020F0502020204030203" pitchFamily="34" charset="0"/>
                <a:ea typeface="Lato" panose="020F0502020204030203" pitchFamily="34" charset="0"/>
                <a:cs typeface="Lato" panose="020F0502020204030203" pitchFamily="34" charset="0"/>
              </a:rPr>
              <a:t>T</a:t>
            </a:r>
            <a:r>
              <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rPr>
              <a:t>ailor-made and independent advice to potential and/or current organisers of the European Citizens’ Initiative</a:t>
            </a:r>
            <a:r>
              <a:rPr kumimoji="0" lang="en-GB" altLang="en-BE" b="0" i="0"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rPr>
              <a:t>s on</a:t>
            </a:r>
          </a:p>
          <a:p>
            <a:pPr marL="742950" lvl="1" indent="-285750" eaLnBrk="0" fontAlgn="base" hangingPunct="0">
              <a:spcBef>
                <a:spcPct val="0"/>
              </a:spcBef>
              <a:spcAft>
                <a:spcPct val="0"/>
              </a:spcAft>
              <a:buFont typeface="Arial" panose="020B0604020202020204" pitchFamily="34" charset="0"/>
              <a:buChar char="•"/>
            </a:pPr>
            <a:r>
              <a:rPr lang="en-GB" altLang="en-BE" dirty="0">
                <a:latin typeface="Lato" panose="020F0502020204030203" pitchFamily="34" charset="0"/>
                <a:ea typeface="Lato" panose="020F0502020204030203" pitchFamily="34" charset="0"/>
                <a:cs typeface="Lato" panose="020F0502020204030203" pitchFamily="34" charset="0"/>
              </a:rPr>
              <a:t>Legal, </a:t>
            </a:r>
          </a:p>
          <a:p>
            <a:pPr marL="742950" lvl="1" indent="-285750" eaLnBrk="0" fontAlgn="base" hangingPunct="0">
              <a:spcBef>
                <a:spcPct val="0"/>
              </a:spcBef>
              <a:spcAft>
                <a:spcPct val="0"/>
              </a:spcAft>
              <a:buFont typeface="Arial" panose="020B0604020202020204" pitchFamily="34" charset="0"/>
              <a:buChar char="•"/>
            </a:pPr>
            <a:r>
              <a:rPr lang="en-GB" altLang="en-BE" dirty="0">
                <a:latin typeface="Lato" panose="020F0502020204030203" pitchFamily="34" charset="0"/>
                <a:ea typeface="Lato" panose="020F0502020204030203" pitchFamily="34" charset="0"/>
                <a:cs typeface="Lato" panose="020F0502020204030203" pitchFamily="34" charset="0"/>
              </a:rPr>
              <a:t>Campaigning, </a:t>
            </a:r>
          </a:p>
          <a:p>
            <a:pPr marL="742950" lvl="1" indent="-285750" eaLnBrk="0" fontAlgn="base" hangingPunct="0">
              <a:spcBef>
                <a:spcPct val="0"/>
              </a:spcBef>
              <a:spcAft>
                <a:spcPct val="0"/>
              </a:spcAft>
              <a:buFont typeface="Arial" panose="020B0604020202020204" pitchFamily="34" charset="0"/>
              <a:buChar char="•"/>
            </a:pPr>
            <a:r>
              <a:rPr lang="en-GB" altLang="en-BE" dirty="0">
                <a:latin typeface="Lato" panose="020F0502020204030203" pitchFamily="34" charset="0"/>
                <a:ea typeface="Lato" panose="020F0502020204030203" pitchFamily="34" charset="0"/>
                <a:cs typeface="Lato" panose="020F0502020204030203" pitchFamily="34" charset="0"/>
              </a:rPr>
              <a:t>Fundraising, </a:t>
            </a:r>
          </a:p>
          <a:p>
            <a:pPr marL="742950" lvl="1" indent="-285750" eaLnBrk="0" fontAlgn="base" hangingPunct="0">
              <a:spcBef>
                <a:spcPct val="0"/>
              </a:spcBef>
              <a:spcAft>
                <a:spcPct val="0"/>
              </a:spcAft>
              <a:buFont typeface="Arial" panose="020B0604020202020204" pitchFamily="34" charset="0"/>
              <a:buChar char="•"/>
            </a:pPr>
            <a:r>
              <a:rPr lang="en-GB" altLang="en-BE" dirty="0">
                <a:latin typeface="Lato" panose="020F0502020204030203" pitchFamily="34" charset="0"/>
                <a:ea typeface="Lato" panose="020F0502020204030203" pitchFamily="34" charset="0"/>
                <a:cs typeface="Lato" panose="020F0502020204030203" pitchFamily="34" charset="0"/>
              </a:rPr>
              <a:t>Other ECI related issues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rPr>
              <a:t>This advice is free to all users of the Forum</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BE" dirty="0">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BE" b="0" i="0" u="none" strike="noStrike" cap="none" normalizeH="0" baseline="0" dirty="0">
                <a:ln>
                  <a:noFill/>
                </a:ln>
                <a:effectLst/>
                <a:latin typeface="Lato" panose="020F0502020204030203" pitchFamily="34" charset="0"/>
                <a:ea typeface="Lato" panose="020F0502020204030203" pitchFamily="34" charset="0"/>
                <a:cs typeface="Lato" panose="020F0502020204030203" pitchFamily="34" charset="0"/>
              </a:rPr>
              <a:t>Experts of each topic provide answers to each enquiry sent through the seek advice. </a:t>
            </a:r>
          </a:p>
        </p:txBody>
      </p:sp>
    </p:spTree>
    <p:extLst>
      <p:ext uri="{BB962C8B-B14F-4D97-AF65-F5344CB8AC3E}">
        <p14:creationId xmlns:p14="http://schemas.microsoft.com/office/powerpoint/2010/main" val="1851771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451</TotalTime>
  <Words>832</Words>
  <Application>Microsoft Macintosh PowerPoint</Application>
  <PresentationFormat>Widescreen</PresentationFormat>
  <Paragraphs>127</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Calibri Light</vt:lpstr>
      <vt:lpstr>EC Square Sans Pro</vt:lpstr>
      <vt:lpstr>Lato</vt:lpstr>
      <vt:lpstr>Lato Heavy</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Vasiliki Mustakis</dc:creator>
  <cp:lastModifiedBy>Vasiliki Mustakis</cp:lastModifiedBy>
  <cp:revision>2</cp:revision>
  <dcterms:created xsi:type="dcterms:W3CDTF">2023-11-23T09:01:47Z</dcterms:created>
  <dcterms:modified xsi:type="dcterms:W3CDTF">2023-11-23T16:33:34Z</dcterms:modified>
</cp:coreProperties>
</file>