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6"/>
  </p:notesMasterIdLst>
  <p:sldIdLst>
    <p:sldId id="257" r:id="rId2"/>
    <p:sldId id="302" r:id="rId3"/>
    <p:sldId id="258" r:id="rId4"/>
    <p:sldId id="401" r:id="rId5"/>
    <p:sldId id="292" r:id="rId6"/>
    <p:sldId id="293" r:id="rId7"/>
    <p:sldId id="289" r:id="rId8"/>
    <p:sldId id="412" r:id="rId9"/>
    <p:sldId id="286" r:id="rId10"/>
    <p:sldId id="389" r:id="rId11"/>
    <p:sldId id="294" r:id="rId12"/>
    <p:sldId id="403" r:id="rId13"/>
    <p:sldId id="405" r:id="rId14"/>
    <p:sldId id="414" r:id="rId15"/>
    <p:sldId id="417" r:id="rId16"/>
    <p:sldId id="415" r:id="rId17"/>
    <p:sldId id="290" r:id="rId18"/>
    <p:sldId id="295" r:id="rId19"/>
    <p:sldId id="409" r:id="rId20"/>
    <p:sldId id="411" r:id="rId21"/>
    <p:sldId id="410" r:id="rId22"/>
    <p:sldId id="416" r:id="rId23"/>
    <p:sldId id="418" r:id="rId24"/>
    <p:sldId id="413" r:id="rId25"/>
  </p:sldIdLst>
  <p:sldSz cx="9144000" cy="6858000" type="screen4x3"/>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rik Nahr" initials="HN" lastIdx="2" clrIdx="0">
    <p:extLst>
      <p:ext uri="{19B8F6BF-5375-455C-9EA6-DF929625EA0E}">
        <p15:presenceInfo xmlns:p15="http://schemas.microsoft.com/office/powerpoint/2012/main" userId="763bf97cc607c9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0000"/>
    <a:srgbClr val="1C2544"/>
    <a:srgbClr val="5CB2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2" autoAdjust="0"/>
    <p:restoredTop sz="94660"/>
  </p:normalViewPr>
  <p:slideViewPr>
    <p:cSldViewPr snapToGrid="0">
      <p:cViewPr varScale="1">
        <p:scale>
          <a:sx n="74" d="100"/>
          <a:sy n="74"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91A44-F845-462F-AE5C-6AA9E76B1B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4E03CA-1442-4077-B90E-886D8ACBDB4A}">
      <dgm:prSet/>
      <dgm:spPr/>
      <dgm:t>
        <a:bodyPr/>
        <a:lstStyle/>
        <a:p>
          <a:r>
            <a:rPr lang="en-GB" dirty="0"/>
            <a:t>Awareness of the tool</a:t>
          </a:r>
          <a:r>
            <a:rPr lang="en-BE" dirty="0"/>
            <a:t> – increase in recent years</a:t>
          </a:r>
          <a:r>
            <a:rPr lang="en-GB" dirty="0"/>
            <a:t> </a:t>
          </a:r>
          <a:endParaRPr lang="en-US" dirty="0"/>
        </a:p>
      </dgm:t>
    </dgm:pt>
    <dgm:pt modelId="{304A9746-82DA-4EF6-95E9-B93AFA267ED0}" type="parTrans" cxnId="{326D005F-C41D-4DD4-A874-5CD2AC58FDCA}">
      <dgm:prSet/>
      <dgm:spPr/>
      <dgm:t>
        <a:bodyPr/>
        <a:lstStyle/>
        <a:p>
          <a:endParaRPr lang="en-US"/>
        </a:p>
      </dgm:t>
    </dgm:pt>
    <dgm:pt modelId="{20982490-BA30-4321-93A3-171C3787E7C3}" type="sibTrans" cxnId="{326D005F-C41D-4DD4-A874-5CD2AC58FDCA}">
      <dgm:prSet/>
      <dgm:spPr/>
      <dgm:t>
        <a:bodyPr/>
        <a:lstStyle/>
        <a:p>
          <a:endParaRPr lang="en-US"/>
        </a:p>
      </dgm:t>
    </dgm:pt>
    <dgm:pt modelId="{F1BC72FF-3690-4A3B-BAD0-C02D83D8E026}">
      <dgm:prSet/>
      <dgm:spPr/>
      <dgm:t>
        <a:bodyPr/>
        <a:lstStyle/>
        <a:p>
          <a:r>
            <a:rPr lang="en-GB" dirty="0"/>
            <a:t>Difficulties of the campaign </a:t>
          </a:r>
          <a:endParaRPr lang="en-US" dirty="0"/>
        </a:p>
      </dgm:t>
    </dgm:pt>
    <dgm:pt modelId="{6ACE4FBE-4AE5-4463-B090-BE98A93F59B1}" type="parTrans" cxnId="{617A6037-D4E5-4434-ACDC-32C0EB36EF29}">
      <dgm:prSet/>
      <dgm:spPr/>
      <dgm:t>
        <a:bodyPr/>
        <a:lstStyle/>
        <a:p>
          <a:endParaRPr lang="en-US"/>
        </a:p>
      </dgm:t>
    </dgm:pt>
    <dgm:pt modelId="{860B5AEF-C4B6-4A9D-8A20-A0F8B2A8B201}" type="sibTrans" cxnId="{617A6037-D4E5-4434-ACDC-32C0EB36EF29}">
      <dgm:prSet/>
      <dgm:spPr/>
      <dgm:t>
        <a:bodyPr/>
        <a:lstStyle/>
        <a:p>
          <a:endParaRPr lang="en-US"/>
        </a:p>
      </dgm:t>
    </dgm:pt>
    <dgm:pt modelId="{85BCF47C-8B71-4F54-91EB-A255D228C991}">
      <dgm:prSet/>
      <dgm:spPr/>
      <dgm:t>
        <a:bodyPr/>
        <a:lstStyle/>
        <a:p>
          <a:r>
            <a:rPr lang="en-GB"/>
            <a:t>Impact </a:t>
          </a:r>
          <a:endParaRPr lang="en-US"/>
        </a:p>
      </dgm:t>
    </dgm:pt>
    <dgm:pt modelId="{609B1BCB-2B6B-4DB9-9A71-A0EAC8A0C667}" type="parTrans" cxnId="{6D8B6F0C-F29E-4EF0-92FE-D75408BF12D8}">
      <dgm:prSet/>
      <dgm:spPr/>
      <dgm:t>
        <a:bodyPr/>
        <a:lstStyle/>
        <a:p>
          <a:endParaRPr lang="en-US"/>
        </a:p>
      </dgm:t>
    </dgm:pt>
    <dgm:pt modelId="{15B62CA4-9806-44D6-A638-A90EAEF873D8}" type="sibTrans" cxnId="{6D8B6F0C-F29E-4EF0-92FE-D75408BF12D8}">
      <dgm:prSet/>
      <dgm:spPr/>
      <dgm:t>
        <a:bodyPr/>
        <a:lstStyle/>
        <a:p>
          <a:endParaRPr lang="en-US"/>
        </a:p>
      </dgm:t>
    </dgm:pt>
    <dgm:pt modelId="{5F426B24-FA04-4848-BDBE-76ADA180E3DB}">
      <dgm:prSet/>
      <dgm:spPr/>
      <dgm:t>
        <a:bodyPr/>
        <a:lstStyle/>
        <a:p>
          <a:r>
            <a:rPr lang="en-GB" dirty="0"/>
            <a:t>Reflection on what is happening in Europe (Environmental Issues, Pandemic, corruption, minorities, etc.) </a:t>
          </a:r>
          <a:endParaRPr lang="en-US" dirty="0"/>
        </a:p>
      </dgm:t>
    </dgm:pt>
    <dgm:pt modelId="{ADB490FC-2953-4470-AC90-D18AC0FFC135}" type="parTrans" cxnId="{306123A0-162A-4FDC-821A-C0376EE83F82}">
      <dgm:prSet/>
      <dgm:spPr/>
      <dgm:t>
        <a:bodyPr/>
        <a:lstStyle/>
        <a:p>
          <a:endParaRPr lang="en-US"/>
        </a:p>
      </dgm:t>
    </dgm:pt>
    <dgm:pt modelId="{EE675A90-55B3-4770-88D8-61E9203854F6}" type="sibTrans" cxnId="{306123A0-162A-4FDC-821A-C0376EE83F82}">
      <dgm:prSet/>
      <dgm:spPr/>
      <dgm:t>
        <a:bodyPr/>
        <a:lstStyle/>
        <a:p>
          <a:endParaRPr lang="en-US"/>
        </a:p>
      </dgm:t>
    </dgm:pt>
    <dgm:pt modelId="{1DB6ABDF-DB84-4F33-AC1C-EF7899B88E13}" type="pres">
      <dgm:prSet presAssocID="{7EE91A44-F845-462F-AE5C-6AA9E76B1BD2}" presName="linear" presStyleCnt="0">
        <dgm:presLayoutVars>
          <dgm:animLvl val="lvl"/>
          <dgm:resizeHandles val="exact"/>
        </dgm:presLayoutVars>
      </dgm:prSet>
      <dgm:spPr/>
    </dgm:pt>
    <dgm:pt modelId="{C65A61EF-A7C0-428F-B88A-3735A8B8D3AC}" type="pres">
      <dgm:prSet presAssocID="{684E03CA-1442-4077-B90E-886D8ACBDB4A}" presName="parentText" presStyleLbl="node1" presStyleIdx="0" presStyleCnt="4">
        <dgm:presLayoutVars>
          <dgm:chMax val="0"/>
          <dgm:bulletEnabled val="1"/>
        </dgm:presLayoutVars>
      </dgm:prSet>
      <dgm:spPr/>
    </dgm:pt>
    <dgm:pt modelId="{143D1644-30D1-4829-A6FF-EC7DF45C89AD}" type="pres">
      <dgm:prSet presAssocID="{20982490-BA30-4321-93A3-171C3787E7C3}" presName="spacer" presStyleCnt="0"/>
      <dgm:spPr/>
    </dgm:pt>
    <dgm:pt modelId="{BA94C156-8735-485E-9C8C-2E150BBE1C5E}" type="pres">
      <dgm:prSet presAssocID="{F1BC72FF-3690-4A3B-BAD0-C02D83D8E026}" presName="parentText" presStyleLbl="node1" presStyleIdx="1" presStyleCnt="4">
        <dgm:presLayoutVars>
          <dgm:chMax val="0"/>
          <dgm:bulletEnabled val="1"/>
        </dgm:presLayoutVars>
      </dgm:prSet>
      <dgm:spPr/>
    </dgm:pt>
    <dgm:pt modelId="{9E52306B-696D-4288-9C90-FDF1F17B4B0E}" type="pres">
      <dgm:prSet presAssocID="{860B5AEF-C4B6-4A9D-8A20-A0F8B2A8B201}" presName="spacer" presStyleCnt="0"/>
      <dgm:spPr/>
    </dgm:pt>
    <dgm:pt modelId="{91A3356F-A99B-4B7E-B1BD-10084073EF54}" type="pres">
      <dgm:prSet presAssocID="{85BCF47C-8B71-4F54-91EB-A255D228C991}" presName="parentText" presStyleLbl="node1" presStyleIdx="2" presStyleCnt="4">
        <dgm:presLayoutVars>
          <dgm:chMax val="0"/>
          <dgm:bulletEnabled val="1"/>
        </dgm:presLayoutVars>
      </dgm:prSet>
      <dgm:spPr/>
    </dgm:pt>
    <dgm:pt modelId="{0FE8F642-990D-42B3-AB35-52E2B93FE9FE}" type="pres">
      <dgm:prSet presAssocID="{15B62CA4-9806-44D6-A638-A90EAEF873D8}" presName="spacer" presStyleCnt="0"/>
      <dgm:spPr/>
    </dgm:pt>
    <dgm:pt modelId="{1F7215B9-502A-4F13-B6DD-A836F1A4E9DE}" type="pres">
      <dgm:prSet presAssocID="{5F426B24-FA04-4848-BDBE-76ADA180E3DB}" presName="parentText" presStyleLbl="node1" presStyleIdx="3" presStyleCnt="4">
        <dgm:presLayoutVars>
          <dgm:chMax val="0"/>
          <dgm:bulletEnabled val="1"/>
        </dgm:presLayoutVars>
      </dgm:prSet>
      <dgm:spPr/>
    </dgm:pt>
  </dgm:ptLst>
  <dgm:cxnLst>
    <dgm:cxn modelId="{6D8B6F0C-F29E-4EF0-92FE-D75408BF12D8}" srcId="{7EE91A44-F845-462F-AE5C-6AA9E76B1BD2}" destId="{85BCF47C-8B71-4F54-91EB-A255D228C991}" srcOrd="2" destOrd="0" parTransId="{609B1BCB-2B6B-4DB9-9A71-A0EAC8A0C667}" sibTransId="{15B62CA4-9806-44D6-A638-A90EAEF873D8}"/>
    <dgm:cxn modelId="{10B83C0D-2F3E-41C2-84E5-8DF0A5F2CCC3}" type="presOf" srcId="{5F426B24-FA04-4848-BDBE-76ADA180E3DB}" destId="{1F7215B9-502A-4F13-B6DD-A836F1A4E9DE}" srcOrd="0" destOrd="0" presId="urn:microsoft.com/office/officeart/2005/8/layout/vList2"/>
    <dgm:cxn modelId="{7851080E-D41C-473E-A832-D9F281E30B56}" type="presOf" srcId="{85BCF47C-8B71-4F54-91EB-A255D228C991}" destId="{91A3356F-A99B-4B7E-B1BD-10084073EF54}" srcOrd="0" destOrd="0" presId="urn:microsoft.com/office/officeart/2005/8/layout/vList2"/>
    <dgm:cxn modelId="{617A6037-D4E5-4434-ACDC-32C0EB36EF29}" srcId="{7EE91A44-F845-462F-AE5C-6AA9E76B1BD2}" destId="{F1BC72FF-3690-4A3B-BAD0-C02D83D8E026}" srcOrd="1" destOrd="0" parTransId="{6ACE4FBE-4AE5-4463-B090-BE98A93F59B1}" sibTransId="{860B5AEF-C4B6-4A9D-8A20-A0F8B2A8B201}"/>
    <dgm:cxn modelId="{326D005F-C41D-4DD4-A874-5CD2AC58FDCA}" srcId="{7EE91A44-F845-462F-AE5C-6AA9E76B1BD2}" destId="{684E03CA-1442-4077-B90E-886D8ACBDB4A}" srcOrd="0" destOrd="0" parTransId="{304A9746-82DA-4EF6-95E9-B93AFA267ED0}" sibTransId="{20982490-BA30-4321-93A3-171C3787E7C3}"/>
    <dgm:cxn modelId="{26155762-13A7-4C2D-8A2E-F105106D8E94}" type="presOf" srcId="{684E03CA-1442-4077-B90E-886D8ACBDB4A}" destId="{C65A61EF-A7C0-428F-B88A-3735A8B8D3AC}" srcOrd="0" destOrd="0" presId="urn:microsoft.com/office/officeart/2005/8/layout/vList2"/>
    <dgm:cxn modelId="{06545556-77FE-4606-ACE3-C2EA160DE85B}" type="presOf" srcId="{7EE91A44-F845-462F-AE5C-6AA9E76B1BD2}" destId="{1DB6ABDF-DB84-4F33-AC1C-EF7899B88E13}" srcOrd="0" destOrd="0" presId="urn:microsoft.com/office/officeart/2005/8/layout/vList2"/>
    <dgm:cxn modelId="{306123A0-162A-4FDC-821A-C0376EE83F82}" srcId="{7EE91A44-F845-462F-AE5C-6AA9E76B1BD2}" destId="{5F426B24-FA04-4848-BDBE-76ADA180E3DB}" srcOrd="3" destOrd="0" parTransId="{ADB490FC-2953-4470-AC90-D18AC0FFC135}" sibTransId="{EE675A90-55B3-4770-88D8-61E9203854F6}"/>
    <dgm:cxn modelId="{E80238B0-0686-480E-AA9E-CA50B2C042B3}" type="presOf" srcId="{F1BC72FF-3690-4A3B-BAD0-C02D83D8E026}" destId="{BA94C156-8735-485E-9C8C-2E150BBE1C5E}" srcOrd="0" destOrd="0" presId="urn:microsoft.com/office/officeart/2005/8/layout/vList2"/>
    <dgm:cxn modelId="{725FFB5D-CE8D-436A-9E3E-C9FE5745F310}" type="presParOf" srcId="{1DB6ABDF-DB84-4F33-AC1C-EF7899B88E13}" destId="{C65A61EF-A7C0-428F-B88A-3735A8B8D3AC}" srcOrd="0" destOrd="0" presId="urn:microsoft.com/office/officeart/2005/8/layout/vList2"/>
    <dgm:cxn modelId="{406ED3E9-05F4-4F63-AC93-9AA4789268E8}" type="presParOf" srcId="{1DB6ABDF-DB84-4F33-AC1C-EF7899B88E13}" destId="{143D1644-30D1-4829-A6FF-EC7DF45C89AD}" srcOrd="1" destOrd="0" presId="urn:microsoft.com/office/officeart/2005/8/layout/vList2"/>
    <dgm:cxn modelId="{15721482-B718-4B5D-8B6E-5324872D30AC}" type="presParOf" srcId="{1DB6ABDF-DB84-4F33-AC1C-EF7899B88E13}" destId="{BA94C156-8735-485E-9C8C-2E150BBE1C5E}" srcOrd="2" destOrd="0" presId="urn:microsoft.com/office/officeart/2005/8/layout/vList2"/>
    <dgm:cxn modelId="{AB207C2C-B399-4504-8206-224257315E28}" type="presParOf" srcId="{1DB6ABDF-DB84-4F33-AC1C-EF7899B88E13}" destId="{9E52306B-696D-4288-9C90-FDF1F17B4B0E}" srcOrd="3" destOrd="0" presId="urn:microsoft.com/office/officeart/2005/8/layout/vList2"/>
    <dgm:cxn modelId="{19959EC9-4A01-4F5B-A2D0-37F03A47C09A}" type="presParOf" srcId="{1DB6ABDF-DB84-4F33-AC1C-EF7899B88E13}" destId="{91A3356F-A99B-4B7E-B1BD-10084073EF54}" srcOrd="4" destOrd="0" presId="urn:microsoft.com/office/officeart/2005/8/layout/vList2"/>
    <dgm:cxn modelId="{1D11268F-7EC9-4503-A80E-34DCFF40E638}" type="presParOf" srcId="{1DB6ABDF-DB84-4F33-AC1C-EF7899B88E13}" destId="{0FE8F642-990D-42B3-AB35-52E2B93FE9FE}" srcOrd="5" destOrd="0" presId="urn:microsoft.com/office/officeart/2005/8/layout/vList2"/>
    <dgm:cxn modelId="{D6B580C6-B7EC-4FC8-8678-2D0876BC3D1C}" type="presParOf" srcId="{1DB6ABDF-DB84-4F33-AC1C-EF7899B88E13}" destId="{1F7215B9-502A-4F13-B6DD-A836F1A4E9D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A61EF-A7C0-428F-B88A-3735A8B8D3AC}">
      <dsp:nvSpPr>
        <dsp:cNvPr id="0" name=""/>
        <dsp:cNvSpPr/>
      </dsp:nvSpPr>
      <dsp:spPr>
        <a:xfrm>
          <a:off x="0" y="54331"/>
          <a:ext cx="5000124"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Awareness of the tool</a:t>
          </a:r>
          <a:r>
            <a:rPr lang="en-BE" sz="2300" kern="1200" dirty="0"/>
            <a:t> – increase in recent years</a:t>
          </a:r>
          <a:r>
            <a:rPr lang="en-GB" sz="2300" kern="1200" dirty="0"/>
            <a:t> </a:t>
          </a:r>
          <a:endParaRPr lang="en-US" sz="2300" kern="1200" dirty="0"/>
        </a:p>
      </dsp:txBody>
      <dsp:txXfrm>
        <a:off x="62808" y="117139"/>
        <a:ext cx="4874508" cy="1161018"/>
      </dsp:txXfrm>
    </dsp:sp>
    <dsp:sp modelId="{BA94C156-8735-485E-9C8C-2E150BBE1C5E}">
      <dsp:nvSpPr>
        <dsp:cNvPr id="0" name=""/>
        <dsp:cNvSpPr/>
      </dsp:nvSpPr>
      <dsp:spPr>
        <a:xfrm>
          <a:off x="0" y="1407205"/>
          <a:ext cx="5000124" cy="128663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Difficulties of the campaign </a:t>
          </a:r>
          <a:endParaRPr lang="en-US" sz="2300" kern="1200" dirty="0"/>
        </a:p>
      </dsp:txBody>
      <dsp:txXfrm>
        <a:off x="62808" y="1470013"/>
        <a:ext cx="4874508" cy="1161018"/>
      </dsp:txXfrm>
    </dsp:sp>
    <dsp:sp modelId="{91A3356F-A99B-4B7E-B1BD-10084073EF54}">
      <dsp:nvSpPr>
        <dsp:cNvPr id="0" name=""/>
        <dsp:cNvSpPr/>
      </dsp:nvSpPr>
      <dsp:spPr>
        <a:xfrm>
          <a:off x="0" y="2760080"/>
          <a:ext cx="5000124" cy="128663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Impact </a:t>
          </a:r>
          <a:endParaRPr lang="en-US" sz="2300" kern="1200"/>
        </a:p>
      </dsp:txBody>
      <dsp:txXfrm>
        <a:off x="62808" y="2822888"/>
        <a:ext cx="4874508" cy="1161018"/>
      </dsp:txXfrm>
    </dsp:sp>
    <dsp:sp modelId="{1F7215B9-502A-4F13-B6DD-A836F1A4E9DE}">
      <dsp:nvSpPr>
        <dsp:cNvPr id="0" name=""/>
        <dsp:cNvSpPr/>
      </dsp:nvSpPr>
      <dsp:spPr>
        <a:xfrm>
          <a:off x="0" y="4112954"/>
          <a:ext cx="5000124" cy="128663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Reflection on what is happening in Europe (Environmental Issues, Pandemic, corruption, minorities, etc.) </a:t>
          </a:r>
          <a:endParaRPr lang="en-US" sz="2300" kern="1200" dirty="0"/>
        </a:p>
      </dsp:txBody>
      <dsp:txXfrm>
        <a:off x="62808" y="4175762"/>
        <a:ext cx="4874508"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B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17DCB2-0FAF-448C-900E-59106AE21D47}" type="datetimeFigureOut">
              <a:rPr lang="en-BE" smtClean="0"/>
              <a:t>18/10/2022</a:t>
            </a:fld>
            <a:endParaRPr lang="en-BE"/>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B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B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89D90A-2514-40CF-B999-46CB8BFAD3BE}" type="slidenum">
              <a:rPr lang="en-BE" smtClean="0"/>
              <a:t>‹#›</a:t>
            </a:fld>
            <a:endParaRPr lang="en-BE"/>
          </a:p>
        </p:txBody>
      </p:sp>
    </p:spTree>
    <p:extLst>
      <p:ext uri="{BB962C8B-B14F-4D97-AF65-F5344CB8AC3E}">
        <p14:creationId xmlns:p14="http://schemas.microsoft.com/office/powerpoint/2010/main" val="177288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1</a:t>
            </a:fld>
            <a:endParaRPr lang="en-BE"/>
          </a:p>
        </p:txBody>
      </p:sp>
    </p:spTree>
    <p:extLst>
      <p:ext uri="{BB962C8B-B14F-4D97-AF65-F5344CB8AC3E}">
        <p14:creationId xmlns:p14="http://schemas.microsoft.com/office/powerpoint/2010/main" val="237185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10</a:t>
            </a:fld>
            <a:endParaRPr lang="en-BE"/>
          </a:p>
        </p:txBody>
      </p:sp>
    </p:spTree>
    <p:extLst>
      <p:ext uri="{BB962C8B-B14F-4D97-AF65-F5344CB8AC3E}">
        <p14:creationId xmlns:p14="http://schemas.microsoft.com/office/powerpoint/2010/main" val="140349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Learn – this is where you will find webinars, guidance notes, success stories and testimonials from other ECI organisers </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11</a:t>
            </a:fld>
            <a:endParaRPr lang="en-BE"/>
          </a:p>
        </p:txBody>
      </p:sp>
    </p:spTree>
    <p:extLst>
      <p:ext uri="{BB962C8B-B14F-4D97-AF65-F5344CB8AC3E}">
        <p14:creationId xmlns:p14="http://schemas.microsoft.com/office/powerpoint/2010/main" val="351123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Discuss – citizens can post their ideas and interact with other citizens </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12</a:t>
            </a:fld>
            <a:endParaRPr lang="en-BE"/>
          </a:p>
        </p:txBody>
      </p:sp>
    </p:spTree>
    <p:extLst>
      <p:ext uri="{BB962C8B-B14F-4D97-AF65-F5344CB8AC3E}">
        <p14:creationId xmlns:p14="http://schemas.microsoft.com/office/powerpoint/2010/main" val="233386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Seek Advice – arguably the most important aspect of the Forum, this is where you can get free legal, campaign, fundraising and any other advice on your ECI </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13</a:t>
            </a:fld>
            <a:endParaRPr lang="en-BE"/>
          </a:p>
        </p:txBody>
      </p:sp>
    </p:spTree>
    <p:extLst>
      <p:ext uri="{BB962C8B-B14F-4D97-AF65-F5344CB8AC3E}">
        <p14:creationId xmlns:p14="http://schemas.microsoft.com/office/powerpoint/2010/main" val="359839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14</a:t>
            </a:fld>
            <a:endParaRPr lang="en-BE"/>
          </a:p>
        </p:txBody>
      </p:sp>
    </p:spTree>
    <p:extLst>
      <p:ext uri="{BB962C8B-B14F-4D97-AF65-F5344CB8AC3E}">
        <p14:creationId xmlns:p14="http://schemas.microsoft.com/office/powerpoint/2010/main" val="105349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15</a:t>
            </a:fld>
            <a:endParaRPr lang="en-BE"/>
          </a:p>
        </p:txBody>
      </p:sp>
    </p:spTree>
    <p:extLst>
      <p:ext uri="{BB962C8B-B14F-4D97-AF65-F5344CB8AC3E}">
        <p14:creationId xmlns:p14="http://schemas.microsoft.com/office/powerpoint/2010/main" val="159326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16</a:t>
            </a:fld>
            <a:endParaRPr lang="en-BE"/>
          </a:p>
        </p:txBody>
      </p:sp>
    </p:spTree>
    <p:extLst>
      <p:ext uri="{BB962C8B-B14F-4D97-AF65-F5344CB8AC3E}">
        <p14:creationId xmlns:p14="http://schemas.microsoft.com/office/powerpoint/2010/main" val="418965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17</a:t>
            </a:fld>
            <a:endParaRPr lang="en-BE"/>
          </a:p>
        </p:txBody>
      </p:sp>
    </p:spTree>
    <p:extLst>
      <p:ext uri="{BB962C8B-B14F-4D97-AF65-F5344CB8AC3E}">
        <p14:creationId xmlns:p14="http://schemas.microsoft.com/office/powerpoint/2010/main" val="408962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18</a:t>
            </a:fld>
            <a:endParaRPr lang="en-BE"/>
          </a:p>
        </p:txBody>
      </p:sp>
    </p:spTree>
    <p:extLst>
      <p:ext uri="{BB962C8B-B14F-4D97-AF65-F5344CB8AC3E}">
        <p14:creationId xmlns:p14="http://schemas.microsoft.com/office/powerpoint/2010/main" val="1222640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19</a:t>
            </a:fld>
            <a:endParaRPr lang="en-BE"/>
          </a:p>
        </p:txBody>
      </p:sp>
    </p:spTree>
    <p:extLst>
      <p:ext uri="{BB962C8B-B14F-4D97-AF65-F5344CB8AC3E}">
        <p14:creationId xmlns:p14="http://schemas.microsoft.com/office/powerpoint/2010/main" val="28224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2</a:t>
            </a:fld>
            <a:endParaRPr lang="en-BE"/>
          </a:p>
        </p:txBody>
      </p:sp>
    </p:spTree>
    <p:extLst>
      <p:ext uri="{BB962C8B-B14F-4D97-AF65-F5344CB8AC3E}">
        <p14:creationId xmlns:p14="http://schemas.microsoft.com/office/powerpoint/2010/main" val="16341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20</a:t>
            </a:fld>
            <a:endParaRPr lang="en-BE"/>
          </a:p>
        </p:txBody>
      </p:sp>
    </p:spTree>
    <p:extLst>
      <p:ext uri="{BB962C8B-B14F-4D97-AF65-F5344CB8AC3E}">
        <p14:creationId xmlns:p14="http://schemas.microsoft.com/office/powerpoint/2010/main" val="228384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ECIs are a reflection on what is happening in Europe </a:t>
            </a:r>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21</a:t>
            </a:fld>
            <a:endParaRPr lang="en-BE"/>
          </a:p>
        </p:txBody>
      </p:sp>
    </p:spTree>
    <p:extLst>
      <p:ext uri="{BB962C8B-B14F-4D97-AF65-F5344CB8AC3E}">
        <p14:creationId xmlns:p14="http://schemas.microsoft.com/office/powerpoint/2010/main" val="2255816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22</a:t>
            </a:fld>
            <a:endParaRPr lang="en-BE"/>
          </a:p>
        </p:txBody>
      </p:sp>
    </p:spTree>
    <p:extLst>
      <p:ext uri="{BB962C8B-B14F-4D97-AF65-F5344CB8AC3E}">
        <p14:creationId xmlns:p14="http://schemas.microsoft.com/office/powerpoint/2010/main" val="2559276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23</a:t>
            </a:fld>
            <a:endParaRPr lang="en-BE"/>
          </a:p>
        </p:txBody>
      </p:sp>
    </p:spTree>
    <p:extLst>
      <p:ext uri="{BB962C8B-B14F-4D97-AF65-F5344CB8AC3E}">
        <p14:creationId xmlns:p14="http://schemas.microsoft.com/office/powerpoint/2010/main" val="4243973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24</a:t>
            </a:fld>
            <a:endParaRPr lang="en-BE"/>
          </a:p>
        </p:txBody>
      </p:sp>
    </p:spTree>
    <p:extLst>
      <p:ext uri="{BB962C8B-B14F-4D97-AF65-F5344CB8AC3E}">
        <p14:creationId xmlns:p14="http://schemas.microsoft.com/office/powerpoint/2010/main" val="216056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BE"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EU citizens can use this tool to invite the EC to initiate a legislative proposal</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3</a:t>
            </a:fld>
            <a:endParaRPr lang="en-BE"/>
          </a:p>
        </p:txBody>
      </p:sp>
    </p:spTree>
    <p:extLst>
      <p:ext uri="{BB962C8B-B14F-4D97-AF65-F5344CB8AC3E}">
        <p14:creationId xmlns:p14="http://schemas.microsoft.com/office/powerpoint/2010/main" val="264971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4</a:t>
            </a:fld>
            <a:endParaRPr lang="en-BE"/>
          </a:p>
        </p:txBody>
      </p:sp>
    </p:spTree>
    <p:extLst>
      <p:ext uri="{BB962C8B-B14F-4D97-AF65-F5344CB8AC3E}">
        <p14:creationId xmlns:p14="http://schemas.microsoft.com/office/powerpoint/2010/main" val="11609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5</a:t>
            </a:fld>
            <a:endParaRPr lang="en-BE"/>
          </a:p>
        </p:txBody>
      </p:sp>
    </p:spTree>
    <p:extLst>
      <p:ext uri="{BB962C8B-B14F-4D97-AF65-F5344CB8AC3E}">
        <p14:creationId xmlns:p14="http://schemas.microsoft.com/office/powerpoint/2010/main" val="82570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6</a:t>
            </a:fld>
            <a:endParaRPr lang="en-BE"/>
          </a:p>
        </p:txBody>
      </p:sp>
    </p:spTree>
    <p:extLst>
      <p:ext uri="{BB962C8B-B14F-4D97-AF65-F5344CB8AC3E}">
        <p14:creationId xmlns:p14="http://schemas.microsoft.com/office/powerpoint/2010/main" val="220906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It is pivotal to start organising your campaign during this time between registration and the start of your collection period. </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3889D90A-2514-40CF-B999-46CB8BFAD3BE}" type="slidenum">
              <a:rPr lang="en-BE" smtClean="0"/>
              <a:t>7</a:t>
            </a:fld>
            <a:endParaRPr lang="en-BE"/>
          </a:p>
        </p:txBody>
      </p:sp>
    </p:spTree>
    <p:extLst>
      <p:ext uri="{BB962C8B-B14F-4D97-AF65-F5344CB8AC3E}">
        <p14:creationId xmlns:p14="http://schemas.microsoft.com/office/powerpoint/2010/main" val="272710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8</a:t>
            </a:fld>
            <a:endParaRPr lang="en-BE"/>
          </a:p>
        </p:txBody>
      </p:sp>
    </p:spTree>
    <p:extLst>
      <p:ext uri="{BB962C8B-B14F-4D97-AF65-F5344CB8AC3E}">
        <p14:creationId xmlns:p14="http://schemas.microsoft.com/office/powerpoint/2010/main" val="163425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889D90A-2514-40CF-B999-46CB8BFAD3BE}" type="slidenum">
              <a:rPr lang="en-BE" smtClean="0"/>
              <a:t>9</a:t>
            </a:fld>
            <a:endParaRPr lang="en-BE"/>
          </a:p>
        </p:txBody>
      </p:sp>
    </p:spTree>
    <p:extLst>
      <p:ext uri="{BB962C8B-B14F-4D97-AF65-F5344CB8AC3E}">
        <p14:creationId xmlns:p14="http://schemas.microsoft.com/office/powerpoint/2010/main" val="157946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F8305-4FB8-411C-B9BD-8EDDEBD3B814}"/>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343B4ED6-A2FA-49A3-BB12-587D5A730D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EE9A42ED-C9D1-4066-AD6A-1814BE6FEDDE}"/>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5" name="Fußzeilenplatzhalter 4">
            <a:extLst>
              <a:ext uri="{FF2B5EF4-FFF2-40B4-BE49-F238E27FC236}">
                <a16:creationId xmlns:a16="http://schemas.microsoft.com/office/drawing/2014/main" id="{CD3452CB-C1FC-4B86-8328-3DDE4FC414A8}"/>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3BACF62D-DDA9-413A-9D73-9156E3F19C2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74852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2431E-DE87-4E0D-B42F-011B0EA16F6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7377F33-8F5A-4A8C-912F-A8F9141FE45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570CC8-9D95-4276-9ADD-1AFE3C7FEC52}"/>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5" name="Fußzeilenplatzhalter 4">
            <a:extLst>
              <a:ext uri="{FF2B5EF4-FFF2-40B4-BE49-F238E27FC236}">
                <a16:creationId xmlns:a16="http://schemas.microsoft.com/office/drawing/2014/main" id="{5857A906-FD3E-4DAB-97D7-D366A4157427}"/>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DFFF24F0-A60C-42D5-B075-ECB2FF9074E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434431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002C8D9-F7D6-407C-A394-8ED9E4B7428B}"/>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5919E65-B818-40E7-8ABC-6CB1017A9FA1}"/>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7492329-468A-4D19-84F7-370AC21EFD8C}"/>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5" name="Fußzeilenplatzhalter 4">
            <a:extLst>
              <a:ext uri="{FF2B5EF4-FFF2-40B4-BE49-F238E27FC236}">
                <a16:creationId xmlns:a16="http://schemas.microsoft.com/office/drawing/2014/main" id="{9C1302AB-5474-4201-BEC4-BADEB05FE68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D14288D1-2381-43EF-93FF-4C743F560F8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631173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BAA3F-7252-4086-95B8-F2CF83C1E4B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EE6B10F-615C-4F26-BB07-D4452D68843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E938D3-37C7-4471-A3F4-5C5FB32F8DD9}"/>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5" name="Fußzeilenplatzhalter 4">
            <a:extLst>
              <a:ext uri="{FF2B5EF4-FFF2-40B4-BE49-F238E27FC236}">
                <a16:creationId xmlns:a16="http://schemas.microsoft.com/office/drawing/2014/main" id="{AE296F9B-086B-47E0-9F22-EEFE5C02D2C7}"/>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E280D934-D7F1-4C63-B25E-A05BB343062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012270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3E3F7-7157-4182-8A87-8F65A11A9CAB}"/>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8BE9CED9-A4B1-4FBB-8771-0E94EE955DB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84D1DD2-0479-4F26-86E7-AE846BD6C56C}"/>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5" name="Fußzeilenplatzhalter 4">
            <a:extLst>
              <a:ext uri="{FF2B5EF4-FFF2-40B4-BE49-F238E27FC236}">
                <a16:creationId xmlns:a16="http://schemas.microsoft.com/office/drawing/2014/main" id="{1335C504-6765-45A3-BA2D-77603BC4B24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D9907772-05A9-4E44-ABCD-63D81E22C89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01214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94193-8DF6-4F35-BF64-280F7143499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866D74-EA48-4431-BACC-F2F6B748DEA5}"/>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D9D3DC0-353D-4D8B-B8AA-3193A8827FF2}"/>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7949D8E-54EE-475B-B571-D11063AF810B}"/>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6" name="Fußzeilenplatzhalter 5">
            <a:extLst>
              <a:ext uri="{FF2B5EF4-FFF2-40B4-BE49-F238E27FC236}">
                <a16:creationId xmlns:a16="http://schemas.microsoft.com/office/drawing/2014/main" id="{CBFDF0B5-DD7E-4DFE-A640-FA73CE8C400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AB5324AE-E521-46C4-9954-E7C7765625B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035861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46218-D91F-4603-92EB-67A4030DBDBB}"/>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0C9D2C4-88DF-4394-AF29-A807B0875F3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2C740A44-26C9-441F-A6E9-34E15845B263}"/>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4157B36-5EC0-44B7-8063-CAC7D801363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07BA41C4-F118-4883-B580-F81DB0620AA9}"/>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A074477-3458-4EBC-BAF9-C77B0FE52E7F}"/>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8" name="Fußzeilenplatzhalter 7">
            <a:extLst>
              <a:ext uri="{FF2B5EF4-FFF2-40B4-BE49-F238E27FC236}">
                <a16:creationId xmlns:a16="http://schemas.microsoft.com/office/drawing/2014/main" id="{80D13003-6D6D-4608-A3BA-A2163EA018FB}"/>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F1476C21-5573-4980-B248-3B8E7385BB2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18961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BD790-A3F2-4F63-8071-39E894B6599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A22762F-DEBF-4D49-9F53-E927A89CBB7B}"/>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4" name="Fußzeilenplatzhalter 3">
            <a:extLst>
              <a:ext uri="{FF2B5EF4-FFF2-40B4-BE49-F238E27FC236}">
                <a16:creationId xmlns:a16="http://schemas.microsoft.com/office/drawing/2014/main" id="{7C70C207-8025-4568-A933-7ED3F133C838}"/>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8D06FBCB-592C-44F2-B25F-B197A8946D6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20609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68D5E40-0D05-4D35-9F29-80B5740C9640}"/>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3" name="Fußzeilenplatzhalter 2">
            <a:extLst>
              <a:ext uri="{FF2B5EF4-FFF2-40B4-BE49-F238E27FC236}">
                <a16:creationId xmlns:a16="http://schemas.microsoft.com/office/drawing/2014/main" id="{51F18C94-18C0-48C8-B04A-20208209DB55}"/>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C9F9C91B-AEAA-4A20-A558-D4173F665F0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30140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D52D3-3F0D-4EC0-809E-F3F1DBCE2A8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EF411FB1-AA4D-4C31-A831-81AA912218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9EE8CE1-AA6B-4DFE-A8D6-89D21068DD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CCF15B38-699D-49CB-8729-4DCBFF9D4C9A}"/>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6" name="Fußzeilenplatzhalter 5">
            <a:extLst>
              <a:ext uri="{FF2B5EF4-FFF2-40B4-BE49-F238E27FC236}">
                <a16:creationId xmlns:a16="http://schemas.microsoft.com/office/drawing/2014/main" id="{F78B993F-E927-41F2-86C6-8DEEDDF13043}"/>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487E97DC-2528-4376-93A1-8A97CF94D43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62463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021CC-FCB0-4E59-AC96-D6BBEA61CADE}"/>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AC3C9A19-90F3-4057-9765-D34DC2D0FCB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56C623C8-9FDD-47FD-9A39-3B6247B614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F7AAF02A-1593-4D79-B62F-BB64B89F6F43}"/>
              </a:ext>
            </a:extLst>
          </p:cNvPr>
          <p:cNvSpPr>
            <a:spLocks noGrp="1"/>
          </p:cNvSpPr>
          <p:nvPr>
            <p:ph type="dt" sz="half" idx="10"/>
          </p:nvPr>
        </p:nvSpPr>
        <p:spPr/>
        <p:txBody>
          <a:bodyPr/>
          <a:lstStyle/>
          <a:p>
            <a:fld id="{F6FA2B21-3FCD-4721-B95C-427943F61125}" type="datetime1">
              <a:rPr lang="en-US" smtClean="0"/>
              <a:t>10/18/2022</a:t>
            </a:fld>
            <a:endParaRPr lang="en-US"/>
          </a:p>
        </p:txBody>
      </p:sp>
      <p:sp>
        <p:nvSpPr>
          <p:cNvPr id="6" name="Fußzeilenplatzhalter 5">
            <a:extLst>
              <a:ext uri="{FF2B5EF4-FFF2-40B4-BE49-F238E27FC236}">
                <a16:creationId xmlns:a16="http://schemas.microsoft.com/office/drawing/2014/main" id="{2E7A39DF-8CFD-4AA1-84C0-075A44E2E4C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B8238C57-D42C-4D14-9036-95E79E26776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35335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9786C3-7FCF-4687-A2EF-3A96DE94FB5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C6BB3D6-0ECE-4A59-9E90-6C59D04C18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385AC1B-CE6A-4F14-8DB5-980CA09ED0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FA2B21-3FCD-4721-B95C-427943F61125}" type="datetime1">
              <a:rPr lang="en-US" smtClean="0"/>
              <a:t>10/18/2022</a:t>
            </a:fld>
            <a:endParaRPr lang="en-US"/>
          </a:p>
        </p:txBody>
      </p:sp>
      <p:sp>
        <p:nvSpPr>
          <p:cNvPr id="5" name="Fußzeilenplatzhalter 4">
            <a:extLst>
              <a:ext uri="{FF2B5EF4-FFF2-40B4-BE49-F238E27FC236}">
                <a16:creationId xmlns:a16="http://schemas.microsoft.com/office/drawing/2014/main" id="{CA6000B8-64B8-43E5-80B7-D8B79C2E510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DEEB7429-E740-48DD-9123-7B446D616E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532036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europa.eu/citizens-initiative/find-initiative_en" TargetMode="External"/><Relationship Id="rId7"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hyperlink" Target="https://europa.eu/citizens-initiative/find-initiative/eci-lifecycle-statistics_en#111-Registration-requests" TargetMode="External"/><Relationship Id="rId10" Type="http://schemas.openxmlformats.org/officeDocument/2006/relationships/image" Target="../media/image19.png"/><Relationship Id="rId4" Type="http://schemas.openxmlformats.org/officeDocument/2006/relationships/hyperlink" Target="https://europa.eu/citizens-initiative/find-initiative_en?STATUS%5b0%5d=ANSWERED" TargetMode="External"/><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ropa.eu/citizens-initiative/group-organisers_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ur-lex.europa.eu/legal-content/EN/TXT/?uri=CELEX:12012P/TXT" TargetMode="External"/><Relationship Id="rId5" Type="http://schemas.openxmlformats.org/officeDocument/2006/relationships/hyperlink" Target="https://eur-lex.europa.eu/eli/treaty/teu_2012/art_2/oj" TargetMode="External"/><Relationship Id="rId4" Type="http://schemas.openxmlformats.org/officeDocument/2006/relationships/hyperlink" Target="https://europa.eu/citizens-initiative/faq-eu-competences-and-commission-powers_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uropa.eu/citizens-initiative/how-to-start/can-your-idea-be-citizens-initiative_en#policy-areas-and-related-treaty-artic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18DCCA3-9CB4-A8A4-2A1A-3C3EE05F05F6}"/>
              </a:ext>
            </a:extLst>
          </p:cNvPr>
          <p:cNvSpPr txBox="1">
            <a:spLocks/>
          </p:cNvSpPr>
          <p:nvPr/>
        </p:nvSpPr>
        <p:spPr>
          <a:xfrm>
            <a:off x="457200" y="1070810"/>
            <a:ext cx="8229600" cy="1143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b="1" dirty="0">
                <a:solidFill>
                  <a:srgbClr val="1C2544"/>
                </a:solidFill>
                <a:latin typeface="Lato" panose="020F0502020204030203" pitchFamily="34" charset="0"/>
                <a:ea typeface="Lato" panose="020F0502020204030203" pitchFamily="34" charset="0"/>
                <a:cs typeface="Lato" panose="020F0502020204030203" pitchFamily="34" charset="0"/>
              </a:rPr>
              <a:t>European Citizens’ Initiative</a:t>
            </a:r>
          </a:p>
        </p:txBody>
      </p:sp>
      <p:sp>
        <p:nvSpPr>
          <p:cNvPr id="7" name="Titre 1">
            <a:extLst>
              <a:ext uri="{FF2B5EF4-FFF2-40B4-BE49-F238E27FC236}">
                <a16:creationId xmlns:a16="http://schemas.microsoft.com/office/drawing/2014/main" id="{E02D379A-DD47-DD32-EE39-02F607B5E2F6}"/>
              </a:ext>
            </a:extLst>
          </p:cNvPr>
          <p:cNvSpPr txBox="1">
            <a:spLocks/>
          </p:cNvSpPr>
          <p:nvPr/>
        </p:nvSpPr>
        <p:spPr>
          <a:xfrm>
            <a:off x="457200" y="1842865"/>
            <a:ext cx="8229600" cy="1143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BE" b="1" dirty="0">
                <a:solidFill>
                  <a:srgbClr val="1C2544"/>
                </a:solidFill>
                <a:latin typeface="Lato" panose="020F0502020204030203" pitchFamily="34" charset="0"/>
                <a:ea typeface="Lato" panose="020F0502020204030203" pitchFamily="34" charset="0"/>
                <a:cs typeface="Lato" panose="020F0502020204030203" pitchFamily="34" charset="0"/>
              </a:rPr>
              <a:t>Webinar</a:t>
            </a:r>
            <a:endParaRPr lang="fr-FR" b="1"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sp>
        <p:nvSpPr>
          <p:cNvPr id="8" name="Espace réservé du contenu 2">
            <a:extLst>
              <a:ext uri="{FF2B5EF4-FFF2-40B4-BE49-F238E27FC236}">
                <a16:creationId xmlns:a16="http://schemas.microsoft.com/office/drawing/2014/main" id="{7BD94089-2419-86FB-45D4-34E073F1C42D}"/>
              </a:ext>
            </a:extLst>
          </p:cNvPr>
          <p:cNvSpPr txBox="1">
            <a:spLocks/>
          </p:cNvSpPr>
          <p:nvPr/>
        </p:nvSpPr>
        <p:spPr>
          <a:xfrm>
            <a:off x="457200" y="3245552"/>
            <a:ext cx="8229600" cy="84274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BE" sz="2000" dirty="0">
                <a:solidFill>
                  <a:srgbClr val="171A22"/>
                </a:solidFill>
                <a:effectLst/>
              </a:rPr>
              <a:t>ESSENTIAL SKILLS FOR </a:t>
            </a:r>
            <a:r>
              <a:rPr lang="en-US" sz="2000" dirty="0">
                <a:solidFill>
                  <a:srgbClr val="171A22"/>
                </a:solidFill>
                <a:effectLst/>
              </a:rPr>
              <a:t>EUROPEAN CITIZENS' INITIATIVE ORGANISERS</a:t>
            </a:r>
            <a:r>
              <a:rPr lang="en-BE" sz="2000" dirty="0">
                <a:solidFill>
                  <a:srgbClr val="171A22"/>
                </a:solidFill>
                <a:effectLst/>
              </a:rPr>
              <a:t> </a:t>
            </a:r>
            <a:r>
              <a:rPr lang="en-US" sz="2000" dirty="0">
                <a:solidFill>
                  <a:srgbClr val="171A22"/>
                </a:solidFill>
                <a:effectLst/>
              </a:rPr>
              <a:t> </a:t>
            </a:r>
            <a:endParaRPr lang="en-BE" sz="2000" dirty="0">
              <a:solidFill>
                <a:srgbClr val="171A22"/>
              </a:solidFill>
              <a:effectLst/>
            </a:endParaRPr>
          </a:p>
          <a:p>
            <a:r>
              <a:rPr lang="en-US" sz="2000" dirty="0">
                <a:solidFill>
                  <a:srgbClr val="171A22"/>
                </a:solidFill>
                <a:effectLst/>
              </a:rPr>
              <a:t>THE BASICS</a:t>
            </a:r>
          </a:p>
        </p:txBody>
      </p:sp>
      <p:sp>
        <p:nvSpPr>
          <p:cNvPr id="9" name="Espace réservé du contenu 2">
            <a:extLst>
              <a:ext uri="{FF2B5EF4-FFF2-40B4-BE49-F238E27FC236}">
                <a16:creationId xmlns:a16="http://schemas.microsoft.com/office/drawing/2014/main" id="{900F641C-FB41-7D69-5C91-76AEC6507694}"/>
              </a:ext>
            </a:extLst>
          </p:cNvPr>
          <p:cNvSpPr txBox="1">
            <a:spLocks/>
          </p:cNvSpPr>
          <p:nvPr/>
        </p:nvSpPr>
        <p:spPr>
          <a:xfrm>
            <a:off x="1131254" y="4562168"/>
            <a:ext cx="7265494" cy="19466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rgbClr val="1C2544"/>
                </a:solidFill>
                <a:latin typeface="Lato" panose="020F0502020204030203" pitchFamily="34" charset="0"/>
                <a:ea typeface="Lato" panose="020F0502020204030203" pitchFamily="34" charset="0"/>
                <a:cs typeface="Lato" panose="020F0502020204030203" pitchFamily="34" charset="0"/>
              </a:rPr>
              <a:t>Host: 			</a:t>
            </a:r>
            <a:r>
              <a:rPr lang="en-BE" sz="1200" b="1" dirty="0">
                <a:solidFill>
                  <a:srgbClr val="1C2544"/>
                </a:solidFill>
                <a:latin typeface="Lato" panose="020F0502020204030203" pitchFamily="34" charset="0"/>
                <a:ea typeface="Lato" panose="020F0502020204030203" pitchFamily="34" charset="0"/>
                <a:cs typeface="Lato" panose="020F0502020204030203" pitchFamily="34" charset="0"/>
              </a:rPr>
              <a:t>Elisa Lironi</a:t>
            </a:r>
            <a:endParaRPr lang="en-US" sz="1200" b="1"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200" dirty="0">
                <a:solidFill>
                  <a:srgbClr val="1C2544"/>
                </a:solidFill>
                <a:latin typeface="Lato" panose="020F0502020204030203" pitchFamily="34" charset="0"/>
                <a:ea typeface="Lato" panose="020F0502020204030203" pitchFamily="34" charset="0"/>
                <a:cs typeface="Lato" panose="020F0502020204030203" pitchFamily="34" charset="0"/>
              </a:rPr>
              <a:t>			</a:t>
            </a:r>
            <a:r>
              <a:rPr lang="en-BE" sz="1200" dirty="0">
                <a:solidFill>
                  <a:srgbClr val="1C2544"/>
                </a:solidFill>
                <a:latin typeface="Lato" panose="020F0502020204030203" pitchFamily="34" charset="0"/>
                <a:ea typeface="Lato" panose="020F0502020204030203" pitchFamily="34" charset="0"/>
                <a:cs typeface="Lato" panose="020F0502020204030203" pitchFamily="34" charset="0"/>
              </a:rPr>
              <a:t>Programme Director - European Democracy</a:t>
            </a:r>
            <a:r>
              <a:rPr lang="en-US" sz="1200" dirty="0">
                <a:solidFill>
                  <a:srgbClr val="1C2544"/>
                </a:solidFill>
                <a:latin typeface="Lato" panose="020F0502020204030203" pitchFamily="34" charset="0"/>
                <a:ea typeface="Lato" panose="020F0502020204030203" pitchFamily="34" charset="0"/>
                <a:cs typeface="Lato" panose="020F0502020204030203" pitchFamily="34" charset="0"/>
              </a:rPr>
              <a:t>, European Citizen Action Service</a:t>
            </a:r>
          </a:p>
          <a:p>
            <a:pPr marL="0" indent="0">
              <a:buNone/>
            </a:pPr>
            <a:endParaRPr lang="en-BE" sz="12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BE" sz="1200" dirty="0">
                <a:solidFill>
                  <a:srgbClr val="1C2544"/>
                </a:solidFill>
                <a:latin typeface="Lato" panose="020F0502020204030203" pitchFamily="34" charset="0"/>
                <a:ea typeface="Lato" panose="020F0502020204030203" pitchFamily="34" charset="0"/>
                <a:cs typeface="Lato" panose="020F0502020204030203" pitchFamily="34" charset="0"/>
              </a:rPr>
              <a:t>			</a:t>
            </a:r>
            <a:r>
              <a:rPr lang="en-BE" sz="1200" b="1" dirty="0">
                <a:solidFill>
                  <a:srgbClr val="1C2544"/>
                </a:solidFill>
                <a:latin typeface="Lato" panose="020F0502020204030203" pitchFamily="34" charset="0"/>
                <a:ea typeface="Lato" panose="020F0502020204030203" pitchFamily="34" charset="0"/>
                <a:cs typeface="Lato" panose="020F0502020204030203" pitchFamily="34" charset="0"/>
              </a:rPr>
              <a:t>Daniela Vancic</a:t>
            </a:r>
          </a:p>
          <a:p>
            <a:pPr marL="0" indent="0">
              <a:buNone/>
            </a:pPr>
            <a:r>
              <a:rPr lang="en-BE" sz="1200" dirty="0">
                <a:solidFill>
                  <a:srgbClr val="1C2544"/>
                </a:solidFill>
                <a:latin typeface="Lato" panose="020F0502020204030203" pitchFamily="34" charset="0"/>
                <a:ea typeface="Lato" panose="020F0502020204030203" pitchFamily="34" charset="0"/>
                <a:cs typeface="Lato" panose="020F0502020204030203" pitchFamily="34" charset="0"/>
              </a:rPr>
              <a:t>			E</a:t>
            </a:r>
            <a:r>
              <a:rPr lang="en-US" sz="1200" dirty="0">
                <a:solidFill>
                  <a:srgbClr val="1C2544"/>
                </a:solidFill>
                <a:latin typeface="Lato" panose="020F0502020204030203" pitchFamily="34" charset="0"/>
                <a:ea typeface="Lato" panose="020F0502020204030203" pitchFamily="34" charset="0"/>
                <a:cs typeface="Lato" panose="020F0502020204030203" pitchFamily="34" charset="0"/>
              </a:rPr>
              <a:t>u</a:t>
            </a:r>
            <a:r>
              <a:rPr lang="en-BE" sz="1200" dirty="0" err="1">
                <a:solidFill>
                  <a:srgbClr val="1C2544"/>
                </a:solidFill>
                <a:latin typeface="Lato" panose="020F0502020204030203" pitchFamily="34" charset="0"/>
                <a:ea typeface="Lato" panose="020F0502020204030203" pitchFamily="34" charset="0"/>
                <a:cs typeface="Lato" panose="020F0502020204030203" pitchFamily="34" charset="0"/>
              </a:rPr>
              <a:t>ropean</a:t>
            </a:r>
            <a:r>
              <a:rPr lang="en-BE" sz="1200" dirty="0">
                <a:solidFill>
                  <a:srgbClr val="1C2544"/>
                </a:solidFill>
                <a:latin typeface="Lato" panose="020F0502020204030203" pitchFamily="34" charset="0"/>
                <a:ea typeface="Lato" panose="020F0502020204030203" pitchFamily="34" charset="0"/>
                <a:cs typeface="Lato" panose="020F0502020204030203" pitchFamily="34" charset="0"/>
              </a:rPr>
              <a:t> Programme Manager – Democracy International </a:t>
            </a:r>
            <a:endParaRPr lang="en-US" sz="12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fr-FR" sz="1200" b="1"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200" b="1" dirty="0">
                <a:solidFill>
                  <a:srgbClr val="1C2544"/>
                </a:solidFill>
                <a:latin typeface="Lato" panose="020F0502020204030203" pitchFamily="34" charset="0"/>
                <a:ea typeface="Lato" panose="020F0502020204030203" pitchFamily="34" charset="0"/>
                <a:cs typeface="Lato" panose="020F0502020204030203" pitchFamily="34" charset="0"/>
              </a:rPr>
              <a:t>1</a:t>
            </a:r>
            <a:r>
              <a:rPr lang="en-BE" sz="1200" b="1" dirty="0">
                <a:solidFill>
                  <a:srgbClr val="1C2544"/>
                </a:solidFill>
                <a:latin typeface="Lato" panose="020F0502020204030203" pitchFamily="34" charset="0"/>
                <a:ea typeface="Lato" panose="020F0502020204030203" pitchFamily="34" charset="0"/>
                <a:cs typeface="Lato" panose="020F0502020204030203" pitchFamily="34" charset="0"/>
              </a:rPr>
              <a:t>9</a:t>
            </a:r>
            <a:r>
              <a:rPr lang="en-GB" sz="1200" b="1" dirty="0">
                <a:solidFill>
                  <a:srgbClr val="1C2544"/>
                </a:solidFill>
                <a:latin typeface="Lato" panose="020F0502020204030203" pitchFamily="34" charset="0"/>
                <a:ea typeface="Lato" panose="020F0502020204030203" pitchFamily="34" charset="0"/>
                <a:cs typeface="Lato" panose="020F0502020204030203" pitchFamily="34" charset="0"/>
              </a:rPr>
              <a:t> October </a:t>
            </a:r>
            <a:r>
              <a:rPr lang="fr-FR" sz="1200" b="1" dirty="0">
                <a:solidFill>
                  <a:srgbClr val="1C2544"/>
                </a:solidFill>
                <a:latin typeface="Lato" panose="020F0502020204030203" pitchFamily="34" charset="0"/>
                <a:ea typeface="Lato" panose="020F0502020204030203" pitchFamily="34" charset="0"/>
                <a:cs typeface="Lato" panose="020F0502020204030203" pitchFamily="34" charset="0"/>
              </a:rPr>
              <a:t>2022</a:t>
            </a:r>
          </a:p>
        </p:txBody>
      </p:sp>
    </p:spTree>
    <p:extLst>
      <p:ext uri="{BB962C8B-B14F-4D97-AF65-F5344CB8AC3E}">
        <p14:creationId xmlns:p14="http://schemas.microsoft.com/office/powerpoint/2010/main" val="349421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EFF5-9949-4935-A965-7842DAC0107A}"/>
              </a:ext>
            </a:extLst>
          </p:cNvPr>
          <p:cNvSpPr>
            <a:spLocks noGrp="1"/>
          </p:cNvSpPr>
          <p:nvPr>
            <p:ph type="title"/>
          </p:nvPr>
        </p:nvSpPr>
        <p:spPr>
          <a:xfrm>
            <a:off x="1696557" y="1545661"/>
            <a:ext cx="5750885" cy="469401"/>
          </a:xfrm>
        </p:spPr>
        <p:txBody>
          <a:bodyPr>
            <a:normAutofit fontScale="90000"/>
          </a:bodyPr>
          <a:lstStyle/>
          <a:p>
            <a:pPr algn="ctr"/>
            <a:r>
              <a:rPr lang="fr-FR" b="1" dirty="0" err="1">
                <a:latin typeface="+mn-lt"/>
              </a:rPr>
              <a:t>European</a:t>
            </a:r>
            <a:r>
              <a:rPr lang="fr-FR" b="1" dirty="0">
                <a:latin typeface="+mn-lt"/>
              </a:rPr>
              <a:t> </a:t>
            </a:r>
            <a:r>
              <a:rPr lang="fr-FR" b="1" dirty="0" err="1">
                <a:latin typeface="+mn-lt"/>
              </a:rPr>
              <a:t>Citizens</a:t>
            </a:r>
            <a:r>
              <a:rPr lang="fr-FR" b="1" dirty="0">
                <a:latin typeface="+mn-lt"/>
              </a:rPr>
              <a:t>’ Initiative Forum </a:t>
            </a:r>
            <a:endParaRPr lang="LID4096" dirty="0">
              <a:latin typeface="+mn-lt"/>
            </a:endParaRPr>
          </a:p>
        </p:txBody>
      </p:sp>
      <p:sp>
        <p:nvSpPr>
          <p:cNvPr id="3" name="Content Placeholder 2">
            <a:extLst>
              <a:ext uri="{FF2B5EF4-FFF2-40B4-BE49-F238E27FC236}">
                <a16:creationId xmlns:a16="http://schemas.microsoft.com/office/drawing/2014/main" id="{3ACC133D-3565-4EB7-8351-346779DF167D}"/>
              </a:ext>
            </a:extLst>
          </p:cNvPr>
          <p:cNvSpPr>
            <a:spLocks noGrp="1"/>
          </p:cNvSpPr>
          <p:nvPr>
            <p:ph idx="1"/>
          </p:nvPr>
        </p:nvSpPr>
        <p:spPr>
          <a:xfrm>
            <a:off x="731019" y="2302968"/>
            <a:ext cx="7886700" cy="1666379"/>
          </a:xfrm>
        </p:spPr>
        <p:txBody>
          <a:bodyPr/>
          <a:lstStyle/>
          <a:p>
            <a:r>
              <a:rPr lang="en-GB" sz="2000" dirty="0"/>
              <a:t>An essential tool for (potential) organisers where you are able to get practical information, advice and discuss any topics related to ECI’s </a:t>
            </a:r>
          </a:p>
          <a:p>
            <a:pPr marL="0" indent="0">
              <a:buNone/>
            </a:pPr>
            <a:endParaRPr lang="en-GB" sz="2000" dirty="0"/>
          </a:p>
          <a:p>
            <a:r>
              <a:rPr lang="fr-FR" sz="2000" dirty="0" err="1"/>
              <a:t>Aims</a:t>
            </a:r>
            <a:r>
              <a:rPr lang="fr-FR" sz="2000" dirty="0"/>
              <a:t> to support active </a:t>
            </a:r>
            <a:r>
              <a:rPr lang="fr-FR" sz="2000" dirty="0" err="1"/>
              <a:t>citizen</a:t>
            </a:r>
            <a:r>
              <a:rPr lang="fr-FR" sz="2000" dirty="0"/>
              <a:t> participation</a:t>
            </a:r>
          </a:p>
          <a:p>
            <a:endParaRPr lang="fr-FR" dirty="0"/>
          </a:p>
          <a:p>
            <a:pPr marL="0" indent="0">
              <a:buNone/>
            </a:pPr>
            <a:endParaRPr lang="en-GB" dirty="0"/>
          </a:p>
          <a:p>
            <a:endParaRPr lang="LID4096" dirty="0"/>
          </a:p>
        </p:txBody>
      </p:sp>
      <p:sp>
        <p:nvSpPr>
          <p:cNvPr id="11" name="Arrow: Curved Left 14">
            <a:extLst>
              <a:ext uri="{FF2B5EF4-FFF2-40B4-BE49-F238E27FC236}">
                <a16:creationId xmlns:a16="http://schemas.microsoft.com/office/drawing/2014/main" id="{5F7D64C3-5B52-23AC-B3D2-C88FC2280758}"/>
              </a:ext>
            </a:extLst>
          </p:cNvPr>
          <p:cNvSpPr/>
          <p:nvPr/>
        </p:nvSpPr>
        <p:spPr>
          <a:xfrm>
            <a:off x="5323843" y="4407970"/>
            <a:ext cx="1133590" cy="11954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solidFill>
                <a:schemeClr val="tx1"/>
              </a:solidFill>
            </a:endParaRPr>
          </a:p>
        </p:txBody>
      </p:sp>
      <p:sp>
        <p:nvSpPr>
          <p:cNvPr id="12" name="Arrow: Curved Left 17">
            <a:extLst>
              <a:ext uri="{FF2B5EF4-FFF2-40B4-BE49-F238E27FC236}">
                <a16:creationId xmlns:a16="http://schemas.microsoft.com/office/drawing/2014/main" id="{A7F04E38-B446-DE43-4D03-15F46D59BB1E}"/>
              </a:ext>
            </a:extLst>
          </p:cNvPr>
          <p:cNvSpPr/>
          <p:nvPr/>
        </p:nvSpPr>
        <p:spPr>
          <a:xfrm rot="10800000">
            <a:off x="2686050" y="4326462"/>
            <a:ext cx="1048624" cy="11954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solidFill>
                <a:schemeClr val="tx1"/>
              </a:solidFill>
            </a:endParaRPr>
          </a:p>
        </p:txBody>
      </p:sp>
      <p:sp>
        <p:nvSpPr>
          <p:cNvPr id="13" name="TextBox 12">
            <a:extLst>
              <a:ext uri="{FF2B5EF4-FFF2-40B4-BE49-F238E27FC236}">
                <a16:creationId xmlns:a16="http://schemas.microsoft.com/office/drawing/2014/main" id="{E52D60B9-6C57-55CB-1636-616AAAEABEC4}"/>
              </a:ext>
            </a:extLst>
          </p:cNvPr>
          <p:cNvSpPr txBox="1"/>
          <p:nvPr/>
        </p:nvSpPr>
        <p:spPr>
          <a:xfrm>
            <a:off x="4157442" y="4326462"/>
            <a:ext cx="829113" cy="415498"/>
          </a:xfrm>
          <a:prstGeom prst="rect">
            <a:avLst/>
          </a:prstGeom>
          <a:noFill/>
        </p:spPr>
        <p:txBody>
          <a:bodyPr wrap="square" rtlCol="0">
            <a:spAutoFit/>
          </a:bodyPr>
          <a:lstStyle/>
          <a:p>
            <a:r>
              <a:rPr lang="en-GB" sz="2100" dirty="0">
                <a:solidFill>
                  <a:srgbClr val="004F9F"/>
                </a:solidFill>
              </a:rPr>
              <a:t>Learn </a:t>
            </a:r>
            <a:endParaRPr lang="LID4096" sz="2100" dirty="0">
              <a:solidFill>
                <a:srgbClr val="004F9F"/>
              </a:solidFill>
            </a:endParaRPr>
          </a:p>
        </p:txBody>
      </p:sp>
      <p:sp>
        <p:nvSpPr>
          <p:cNvPr id="14" name="TextBox 13">
            <a:extLst>
              <a:ext uri="{FF2B5EF4-FFF2-40B4-BE49-F238E27FC236}">
                <a16:creationId xmlns:a16="http://schemas.microsoft.com/office/drawing/2014/main" id="{778FEC10-0B39-4696-DD6A-2B7E6F28F629}"/>
              </a:ext>
            </a:extLst>
          </p:cNvPr>
          <p:cNvSpPr txBox="1"/>
          <p:nvPr/>
        </p:nvSpPr>
        <p:spPr>
          <a:xfrm>
            <a:off x="3831415" y="5187903"/>
            <a:ext cx="1492428" cy="415498"/>
          </a:xfrm>
          <a:prstGeom prst="rect">
            <a:avLst/>
          </a:prstGeom>
          <a:noFill/>
        </p:spPr>
        <p:txBody>
          <a:bodyPr wrap="square" rtlCol="0">
            <a:spAutoFit/>
          </a:bodyPr>
          <a:lstStyle/>
          <a:p>
            <a:r>
              <a:rPr lang="en-GB" sz="2100" dirty="0">
                <a:solidFill>
                  <a:srgbClr val="004F9F"/>
                </a:solidFill>
              </a:rPr>
              <a:t>Collaborate </a:t>
            </a:r>
            <a:endParaRPr lang="LID4096" sz="2100" dirty="0">
              <a:solidFill>
                <a:srgbClr val="004F9F"/>
              </a:solidFill>
            </a:endParaRPr>
          </a:p>
        </p:txBody>
      </p:sp>
    </p:spTree>
    <p:extLst>
      <p:ext uri="{BB962C8B-B14F-4D97-AF65-F5344CB8AC3E}">
        <p14:creationId xmlns:p14="http://schemas.microsoft.com/office/powerpoint/2010/main" val="237038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114F435E-36BD-504E-B209-F095EF2F4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052" y="1370836"/>
            <a:ext cx="7152803" cy="3734395"/>
          </a:xfrm>
          <a:prstGeom prst="roundRect">
            <a:avLst>
              <a:gd name="adj" fmla="val 2247"/>
            </a:avLst>
          </a:prstGeom>
          <a:ln w="57150">
            <a:solidFill>
              <a:srgbClr val="1C2544"/>
            </a:solidFill>
          </a:ln>
        </p:spPr>
      </p:pic>
      <p:pic>
        <p:nvPicPr>
          <p:cNvPr id="14" name="Grafik 13">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99" y="1328132"/>
            <a:ext cx="750000" cy="810000"/>
          </a:xfrm>
          <a:prstGeom prst="rect">
            <a:avLst/>
          </a:prstGeom>
        </p:spPr>
      </p:pic>
      <p:sp>
        <p:nvSpPr>
          <p:cNvPr id="21" name="Textfeld 20">
            <a:extLst>
              <a:ext uri="{FF2B5EF4-FFF2-40B4-BE49-F238E27FC236}">
                <a16:creationId xmlns:a16="http://schemas.microsoft.com/office/drawing/2014/main" id="{F05D6D86-34EE-2F4E-9223-1C16CD07F960}"/>
              </a:ext>
            </a:extLst>
          </p:cNvPr>
          <p:cNvSpPr txBox="1"/>
          <p:nvPr/>
        </p:nvSpPr>
        <p:spPr>
          <a:xfrm>
            <a:off x="528127" y="2261434"/>
            <a:ext cx="738536" cy="300082"/>
          </a:xfrm>
          <a:prstGeom prst="rect">
            <a:avLst/>
          </a:prstGeom>
          <a:noFill/>
        </p:spPr>
        <p:txBody>
          <a:bodyPr wrap="none" rtlCol="0">
            <a:spAutoFit/>
          </a:bodyPr>
          <a:lstStyle/>
          <a:p>
            <a:r>
              <a:rPr lang="de-BE" sz="1350" b="1" dirty="0">
                <a:latin typeface="Lato Heavy" panose="020F0502020204030203" pitchFamily="34" charset="0"/>
                <a:ea typeface="Lato Heavy" panose="020F0502020204030203" pitchFamily="34" charset="0"/>
                <a:cs typeface="Lato Heavy" panose="020F0502020204030203" pitchFamily="34" charset="0"/>
              </a:rPr>
              <a:t>LEARN</a:t>
            </a:r>
          </a:p>
        </p:txBody>
      </p:sp>
      <p:sp>
        <p:nvSpPr>
          <p:cNvPr id="6" name="Rechteck 5">
            <a:extLst>
              <a:ext uri="{FF2B5EF4-FFF2-40B4-BE49-F238E27FC236}">
                <a16:creationId xmlns:a16="http://schemas.microsoft.com/office/drawing/2014/main" id="{2AF375A2-E0A0-8A4A-A11E-8A986519B77B}"/>
              </a:ext>
            </a:extLst>
          </p:cNvPr>
          <p:cNvSpPr/>
          <p:nvPr/>
        </p:nvSpPr>
        <p:spPr>
          <a:xfrm>
            <a:off x="1842052" y="1349775"/>
            <a:ext cx="7152803" cy="184667"/>
          </a:xfrm>
          <a:prstGeom prst="rect">
            <a:avLst/>
          </a:prstGeom>
          <a:solidFill>
            <a:srgbClr val="1C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8" name="Oval 7">
            <a:extLst>
              <a:ext uri="{FF2B5EF4-FFF2-40B4-BE49-F238E27FC236}">
                <a16:creationId xmlns:a16="http://schemas.microsoft.com/office/drawing/2014/main" id="{35060E28-6494-D740-9EC1-2B022D2066AD}"/>
              </a:ext>
            </a:extLst>
          </p:cNvPr>
          <p:cNvSpPr/>
          <p:nvPr/>
        </p:nvSpPr>
        <p:spPr>
          <a:xfrm>
            <a:off x="1924122" y="1380186"/>
            <a:ext cx="99260" cy="992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25" name="Oval 24">
            <a:extLst>
              <a:ext uri="{FF2B5EF4-FFF2-40B4-BE49-F238E27FC236}">
                <a16:creationId xmlns:a16="http://schemas.microsoft.com/office/drawing/2014/main" id="{6D5E1362-84CF-DF49-961E-FC4A4EC83121}"/>
              </a:ext>
            </a:extLst>
          </p:cNvPr>
          <p:cNvSpPr/>
          <p:nvPr/>
        </p:nvSpPr>
        <p:spPr>
          <a:xfrm>
            <a:off x="2063624" y="1380184"/>
            <a:ext cx="99260" cy="99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26" name="Oval 25">
            <a:extLst>
              <a:ext uri="{FF2B5EF4-FFF2-40B4-BE49-F238E27FC236}">
                <a16:creationId xmlns:a16="http://schemas.microsoft.com/office/drawing/2014/main" id="{42D5775C-22F2-2D4C-99FB-D34BFE1554E7}"/>
              </a:ext>
            </a:extLst>
          </p:cNvPr>
          <p:cNvSpPr/>
          <p:nvPr/>
        </p:nvSpPr>
        <p:spPr>
          <a:xfrm>
            <a:off x="2203127" y="1380185"/>
            <a:ext cx="99260" cy="992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5" name="Abgerundetes Rechteck 14">
            <a:extLst>
              <a:ext uri="{FF2B5EF4-FFF2-40B4-BE49-F238E27FC236}">
                <a16:creationId xmlns:a16="http://schemas.microsoft.com/office/drawing/2014/main" id="{881FBF0F-8234-B74B-87CE-E7A37183748E}"/>
              </a:ext>
            </a:extLst>
          </p:cNvPr>
          <p:cNvSpPr/>
          <p:nvPr/>
        </p:nvSpPr>
        <p:spPr>
          <a:xfrm>
            <a:off x="4274379" y="1370836"/>
            <a:ext cx="3057735" cy="1086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3" name="Textfeld 12">
            <a:extLst>
              <a:ext uri="{FF2B5EF4-FFF2-40B4-BE49-F238E27FC236}">
                <a16:creationId xmlns:a16="http://schemas.microsoft.com/office/drawing/2014/main" id="{EF9FCA56-445F-184A-B4C5-EF5DBF489FF2}"/>
              </a:ext>
            </a:extLst>
          </p:cNvPr>
          <p:cNvSpPr txBox="1"/>
          <p:nvPr/>
        </p:nvSpPr>
        <p:spPr>
          <a:xfrm>
            <a:off x="4653558" y="1328133"/>
            <a:ext cx="2250937" cy="207749"/>
          </a:xfrm>
          <a:prstGeom prst="rect">
            <a:avLst/>
          </a:prstGeom>
          <a:noFill/>
        </p:spPr>
        <p:txBody>
          <a:bodyPr wrap="none" rtlCol="0">
            <a:spAutoFit/>
          </a:bodyPr>
          <a:lstStyle/>
          <a:p>
            <a:r>
              <a:rPr lang="de-DE" sz="750" dirty="0"/>
              <a:t>https://</a:t>
            </a:r>
            <a:r>
              <a:rPr lang="de-DE" sz="750" dirty="0" err="1"/>
              <a:t>europa.eu</a:t>
            </a:r>
            <a:r>
              <a:rPr lang="de-DE" sz="750" dirty="0"/>
              <a:t>/</a:t>
            </a:r>
            <a:r>
              <a:rPr lang="de-DE" sz="750" dirty="0" err="1"/>
              <a:t>citizens</a:t>
            </a:r>
            <a:r>
              <a:rPr lang="de-DE" sz="750" dirty="0"/>
              <a:t>-initiative-forum/</a:t>
            </a:r>
            <a:r>
              <a:rPr lang="de-DE" sz="750" dirty="0" err="1"/>
              <a:t>learn_en</a:t>
            </a:r>
            <a:endParaRPr lang="de-BE" sz="750" dirty="0"/>
          </a:p>
        </p:txBody>
      </p:sp>
      <p:pic>
        <p:nvPicPr>
          <p:cNvPr id="27" name="Grafik 26" descr="Ein Bild, das Text enthält.&#10;&#10;Automatisch generierte Beschreibung">
            <a:extLst>
              <a:ext uri="{FF2B5EF4-FFF2-40B4-BE49-F238E27FC236}">
                <a16:creationId xmlns:a16="http://schemas.microsoft.com/office/drawing/2014/main" id="{70CE3533-F5F9-4349-A277-37006363C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2638" y="5719690"/>
            <a:ext cx="2143858" cy="857543"/>
          </a:xfrm>
          <a:prstGeom prst="rect">
            <a:avLst/>
          </a:prstGeom>
        </p:spPr>
      </p:pic>
      <p:pic>
        <p:nvPicPr>
          <p:cNvPr id="28" name="Grafik 27" descr="Ein Bild, das Text enthält.&#10;&#10;Automatisch generierte Beschreibung">
            <a:extLst>
              <a:ext uri="{FF2B5EF4-FFF2-40B4-BE49-F238E27FC236}">
                <a16:creationId xmlns:a16="http://schemas.microsoft.com/office/drawing/2014/main" id="{FE6CF45D-AE43-EA4F-B996-2770B353E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8780" y="5719690"/>
            <a:ext cx="2143858" cy="857543"/>
          </a:xfrm>
          <a:prstGeom prst="rect">
            <a:avLst/>
          </a:prstGeom>
        </p:spPr>
      </p:pic>
      <p:pic>
        <p:nvPicPr>
          <p:cNvPr id="29" name="Grafik 28" descr="Ein Bild, das Text enthält.&#10;&#10;Automatisch generierte Beschreibung">
            <a:extLst>
              <a:ext uri="{FF2B5EF4-FFF2-40B4-BE49-F238E27FC236}">
                <a16:creationId xmlns:a16="http://schemas.microsoft.com/office/drawing/2014/main" id="{F412A19D-2A73-D545-B939-F36FAA73C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4923" y="5719690"/>
            <a:ext cx="2143858" cy="857543"/>
          </a:xfrm>
          <a:prstGeom prst="rect">
            <a:avLst/>
          </a:prstGeom>
        </p:spPr>
      </p:pic>
      <p:pic>
        <p:nvPicPr>
          <p:cNvPr id="30" name="Grafik 29" descr="Ein Bild, das Text enthält.&#10;&#10;Automatisch generierte Beschreibung">
            <a:extLst>
              <a:ext uri="{FF2B5EF4-FFF2-40B4-BE49-F238E27FC236}">
                <a16:creationId xmlns:a16="http://schemas.microsoft.com/office/drawing/2014/main" id="{9FABC06F-2030-DB47-B2E2-265310A7B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065" y="5719690"/>
            <a:ext cx="2143858" cy="857543"/>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FA0D55B9-A50C-C149-B028-40801CE89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793" y="5717816"/>
            <a:ext cx="2143858" cy="857543"/>
          </a:xfrm>
          <a:prstGeom prst="rect">
            <a:avLst/>
          </a:prstGeom>
        </p:spPr>
      </p:pic>
      <p:sp>
        <p:nvSpPr>
          <p:cNvPr id="32" name="Textfeld 31">
            <a:extLst>
              <a:ext uri="{FF2B5EF4-FFF2-40B4-BE49-F238E27FC236}">
                <a16:creationId xmlns:a16="http://schemas.microsoft.com/office/drawing/2014/main" id="{555FC81C-726C-7A41-8B4A-78D121F9CE0E}"/>
              </a:ext>
            </a:extLst>
          </p:cNvPr>
          <p:cNvSpPr txBox="1"/>
          <p:nvPr/>
        </p:nvSpPr>
        <p:spPr>
          <a:xfrm>
            <a:off x="179564" y="2941321"/>
            <a:ext cx="1535805" cy="923330"/>
          </a:xfrm>
          <a:prstGeom prst="rect">
            <a:avLst/>
          </a:prstGeom>
          <a:noFill/>
        </p:spPr>
        <p:txBody>
          <a:bodyPr wrap="none" rtlCol="0">
            <a:spAutoFit/>
          </a:bodyPr>
          <a:lstStyle/>
          <a:p>
            <a:pPr marL="214313" indent="-214313">
              <a:buFont typeface="Arial" panose="020B0604020202020204" pitchFamily="34" charset="0"/>
              <a:buChar char="•"/>
            </a:pPr>
            <a:r>
              <a:rPr lang="de-BE" sz="1350" b="1" dirty="0">
                <a:solidFill>
                  <a:srgbClr val="1C2544"/>
                </a:solidFill>
                <a:ea typeface="Lato Black" panose="020F0502020204030203" pitchFamily="34" charset="0"/>
                <a:cs typeface="Lato Black" panose="020F0502020204030203" pitchFamily="34" charset="0"/>
              </a:rPr>
              <a:t>Webinars</a:t>
            </a:r>
          </a:p>
          <a:p>
            <a:pPr marL="214313" indent="-214313">
              <a:buFont typeface="Arial" panose="020B0604020202020204" pitchFamily="34" charset="0"/>
              <a:buChar char="•"/>
            </a:pPr>
            <a:r>
              <a:rPr lang="de-BE" sz="1350" b="1" dirty="0">
                <a:solidFill>
                  <a:srgbClr val="1C2544"/>
                </a:solidFill>
                <a:ea typeface="Lato Black" panose="020F0502020204030203" pitchFamily="34" charset="0"/>
                <a:cs typeface="Lato Black" panose="020F0502020204030203" pitchFamily="34" charset="0"/>
              </a:rPr>
              <a:t>Guidance Notes</a:t>
            </a:r>
          </a:p>
          <a:p>
            <a:pPr marL="214313" indent="-214313">
              <a:buFont typeface="Arial" panose="020B0604020202020204" pitchFamily="34" charset="0"/>
              <a:buChar char="•"/>
            </a:pPr>
            <a:r>
              <a:rPr lang="de-BE" sz="1350" b="1" dirty="0">
                <a:solidFill>
                  <a:srgbClr val="1C2544"/>
                </a:solidFill>
                <a:ea typeface="Lato Black" panose="020F0502020204030203" pitchFamily="34" charset="0"/>
                <a:cs typeface="Lato Black" panose="020F0502020204030203" pitchFamily="34" charset="0"/>
              </a:rPr>
              <a:t>Success Stories</a:t>
            </a:r>
          </a:p>
          <a:p>
            <a:pPr marL="214313" indent="-214313">
              <a:buFont typeface="Arial" panose="020B0604020202020204" pitchFamily="34" charset="0"/>
              <a:buChar char="•"/>
            </a:pPr>
            <a:r>
              <a:rPr lang="de-BE" sz="1350" b="1" dirty="0">
                <a:solidFill>
                  <a:srgbClr val="1C2544"/>
                </a:solidFill>
                <a:ea typeface="Lato Black" panose="020F0502020204030203" pitchFamily="34" charset="0"/>
                <a:cs typeface="Lato Black" panose="020F0502020204030203" pitchFamily="34" charset="0"/>
              </a:rPr>
              <a:t>Testimonials</a:t>
            </a:r>
          </a:p>
        </p:txBody>
      </p:sp>
      <p:sp>
        <p:nvSpPr>
          <p:cNvPr id="33" name="Rechteck 32">
            <a:extLst>
              <a:ext uri="{FF2B5EF4-FFF2-40B4-BE49-F238E27FC236}">
                <a16:creationId xmlns:a16="http://schemas.microsoft.com/office/drawing/2014/main" id="{3DFD51BC-3142-9B4E-BF17-CB603A2934DB}"/>
              </a:ext>
            </a:extLst>
          </p:cNvPr>
          <p:cNvSpPr/>
          <p:nvPr/>
        </p:nvSpPr>
        <p:spPr>
          <a:xfrm>
            <a:off x="5478781" y="2183546"/>
            <a:ext cx="1709873" cy="308435"/>
          </a:xfrm>
          <a:prstGeom prst="rect">
            <a:avLst/>
          </a:prstGeom>
          <a:noFill/>
          <a:ln w="57150">
            <a:solidFill>
              <a:srgbClr val="FF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34" name="Rechteck 33">
            <a:extLst>
              <a:ext uri="{FF2B5EF4-FFF2-40B4-BE49-F238E27FC236}">
                <a16:creationId xmlns:a16="http://schemas.microsoft.com/office/drawing/2014/main" id="{72344A00-C0EC-764E-AAE2-D79B449B5A69}"/>
              </a:ext>
            </a:extLst>
          </p:cNvPr>
          <p:cNvSpPr/>
          <p:nvPr/>
        </p:nvSpPr>
        <p:spPr>
          <a:xfrm>
            <a:off x="5478780" y="3155635"/>
            <a:ext cx="1709873" cy="308435"/>
          </a:xfrm>
          <a:prstGeom prst="rect">
            <a:avLst/>
          </a:prstGeom>
          <a:noFill/>
          <a:ln w="57150">
            <a:solidFill>
              <a:srgbClr val="FF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37" name="Rechteck 36">
            <a:extLst>
              <a:ext uri="{FF2B5EF4-FFF2-40B4-BE49-F238E27FC236}">
                <a16:creationId xmlns:a16="http://schemas.microsoft.com/office/drawing/2014/main" id="{D261A390-C43C-864F-92B7-319CFE9F3199}"/>
              </a:ext>
            </a:extLst>
          </p:cNvPr>
          <p:cNvSpPr/>
          <p:nvPr/>
        </p:nvSpPr>
        <p:spPr>
          <a:xfrm>
            <a:off x="5478780" y="2798005"/>
            <a:ext cx="1709873" cy="308435"/>
          </a:xfrm>
          <a:prstGeom prst="rect">
            <a:avLst/>
          </a:prstGeom>
          <a:noFill/>
          <a:ln w="57150">
            <a:solidFill>
              <a:srgbClr val="FF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Tree>
    <p:extLst>
      <p:ext uri="{BB962C8B-B14F-4D97-AF65-F5344CB8AC3E}">
        <p14:creationId xmlns:p14="http://schemas.microsoft.com/office/powerpoint/2010/main" val="26819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988FC1A-570B-364F-AD08-157F90401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424" y="1490403"/>
            <a:ext cx="7235852" cy="3684580"/>
          </a:xfrm>
          <a:prstGeom prst="roundRect">
            <a:avLst>
              <a:gd name="adj" fmla="val 262"/>
            </a:avLst>
          </a:prstGeom>
          <a:ln w="76200">
            <a:solidFill>
              <a:srgbClr val="1C2544"/>
            </a:solidFill>
          </a:ln>
        </p:spPr>
      </p:pic>
      <p:sp>
        <p:nvSpPr>
          <p:cNvPr id="21" name="Textfeld 20">
            <a:extLst>
              <a:ext uri="{FF2B5EF4-FFF2-40B4-BE49-F238E27FC236}">
                <a16:creationId xmlns:a16="http://schemas.microsoft.com/office/drawing/2014/main" id="{F05D6D86-34EE-2F4E-9223-1C16CD07F960}"/>
              </a:ext>
            </a:extLst>
          </p:cNvPr>
          <p:cNvSpPr txBox="1"/>
          <p:nvPr/>
        </p:nvSpPr>
        <p:spPr>
          <a:xfrm>
            <a:off x="453915" y="2260846"/>
            <a:ext cx="893193" cy="300082"/>
          </a:xfrm>
          <a:prstGeom prst="rect">
            <a:avLst/>
          </a:prstGeom>
          <a:noFill/>
        </p:spPr>
        <p:txBody>
          <a:bodyPr wrap="none" rtlCol="0">
            <a:spAutoFit/>
          </a:bodyPr>
          <a:lstStyle/>
          <a:p>
            <a:r>
              <a:rPr lang="de-BE" sz="1350" b="1" dirty="0">
                <a:latin typeface="Lato Heavy" panose="020F0502020204030203" pitchFamily="34" charset="0"/>
                <a:ea typeface="Lato Heavy" panose="020F0502020204030203" pitchFamily="34" charset="0"/>
                <a:cs typeface="Lato Heavy" panose="020F0502020204030203" pitchFamily="34" charset="0"/>
              </a:rPr>
              <a:t>DISCUSS</a:t>
            </a:r>
          </a:p>
        </p:txBody>
      </p:sp>
      <p:sp>
        <p:nvSpPr>
          <p:cNvPr id="6" name="Rechteck 5">
            <a:extLst>
              <a:ext uri="{FF2B5EF4-FFF2-40B4-BE49-F238E27FC236}">
                <a16:creationId xmlns:a16="http://schemas.microsoft.com/office/drawing/2014/main" id="{2AF375A2-E0A0-8A4A-A11E-8A986519B77B}"/>
              </a:ext>
            </a:extLst>
          </p:cNvPr>
          <p:cNvSpPr/>
          <p:nvPr/>
        </p:nvSpPr>
        <p:spPr>
          <a:xfrm>
            <a:off x="1682849" y="1468807"/>
            <a:ext cx="7235852" cy="184667"/>
          </a:xfrm>
          <a:prstGeom prst="rect">
            <a:avLst/>
          </a:prstGeom>
          <a:solidFill>
            <a:srgbClr val="1C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8" name="Oval 7">
            <a:extLst>
              <a:ext uri="{FF2B5EF4-FFF2-40B4-BE49-F238E27FC236}">
                <a16:creationId xmlns:a16="http://schemas.microsoft.com/office/drawing/2014/main" id="{35060E28-6494-D740-9EC1-2B022D2066AD}"/>
              </a:ext>
            </a:extLst>
          </p:cNvPr>
          <p:cNvSpPr/>
          <p:nvPr/>
        </p:nvSpPr>
        <p:spPr>
          <a:xfrm>
            <a:off x="1764919" y="1478158"/>
            <a:ext cx="99260" cy="992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25" name="Oval 24">
            <a:extLst>
              <a:ext uri="{FF2B5EF4-FFF2-40B4-BE49-F238E27FC236}">
                <a16:creationId xmlns:a16="http://schemas.microsoft.com/office/drawing/2014/main" id="{6D5E1362-84CF-DF49-961E-FC4A4EC83121}"/>
              </a:ext>
            </a:extLst>
          </p:cNvPr>
          <p:cNvSpPr/>
          <p:nvPr/>
        </p:nvSpPr>
        <p:spPr>
          <a:xfrm>
            <a:off x="1904421" y="1478156"/>
            <a:ext cx="99260" cy="99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26" name="Oval 25">
            <a:extLst>
              <a:ext uri="{FF2B5EF4-FFF2-40B4-BE49-F238E27FC236}">
                <a16:creationId xmlns:a16="http://schemas.microsoft.com/office/drawing/2014/main" id="{42D5775C-22F2-2D4C-99FB-D34BFE1554E7}"/>
              </a:ext>
            </a:extLst>
          </p:cNvPr>
          <p:cNvSpPr/>
          <p:nvPr/>
        </p:nvSpPr>
        <p:spPr>
          <a:xfrm>
            <a:off x="2043924" y="1478157"/>
            <a:ext cx="99260" cy="992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5" name="Abgerundetes Rechteck 14">
            <a:extLst>
              <a:ext uri="{FF2B5EF4-FFF2-40B4-BE49-F238E27FC236}">
                <a16:creationId xmlns:a16="http://schemas.microsoft.com/office/drawing/2014/main" id="{881FBF0F-8234-B74B-87CE-E7A37183748E}"/>
              </a:ext>
            </a:extLst>
          </p:cNvPr>
          <p:cNvSpPr/>
          <p:nvPr/>
        </p:nvSpPr>
        <p:spPr>
          <a:xfrm>
            <a:off x="4115176" y="1468808"/>
            <a:ext cx="3057735" cy="1086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3" name="Textfeld 12">
            <a:extLst>
              <a:ext uri="{FF2B5EF4-FFF2-40B4-BE49-F238E27FC236}">
                <a16:creationId xmlns:a16="http://schemas.microsoft.com/office/drawing/2014/main" id="{EF9FCA56-445F-184A-B4C5-EF5DBF489FF2}"/>
              </a:ext>
            </a:extLst>
          </p:cNvPr>
          <p:cNvSpPr txBox="1"/>
          <p:nvPr/>
        </p:nvSpPr>
        <p:spPr>
          <a:xfrm>
            <a:off x="4494355" y="1426104"/>
            <a:ext cx="2324675" cy="207749"/>
          </a:xfrm>
          <a:prstGeom prst="rect">
            <a:avLst/>
          </a:prstGeom>
          <a:noFill/>
        </p:spPr>
        <p:txBody>
          <a:bodyPr wrap="none" rtlCol="0">
            <a:spAutoFit/>
          </a:bodyPr>
          <a:lstStyle/>
          <a:p>
            <a:r>
              <a:rPr lang="de-DE" sz="750" dirty="0"/>
              <a:t>https://</a:t>
            </a:r>
            <a:r>
              <a:rPr lang="de-DE" sz="750" dirty="0" err="1"/>
              <a:t>europa.eu</a:t>
            </a:r>
            <a:r>
              <a:rPr lang="de-DE" sz="750" dirty="0"/>
              <a:t>/</a:t>
            </a:r>
            <a:r>
              <a:rPr lang="de-DE" sz="750" dirty="0" err="1"/>
              <a:t>citizens</a:t>
            </a:r>
            <a:r>
              <a:rPr lang="de-DE" sz="750" dirty="0"/>
              <a:t>-initiative-forum/</a:t>
            </a:r>
            <a:r>
              <a:rPr lang="de-DE" sz="750" dirty="0" err="1"/>
              <a:t>discuss_en</a:t>
            </a:r>
            <a:endParaRPr lang="de-BE" sz="750" dirty="0"/>
          </a:p>
        </p:txBody>
      </p:sp>
      <p:pic>
        <p:nvPicPr>
          <p:cNvPr id="27" name="Grafik 26" descr="Ein Bild, das Text enthält.&#10;&#10;Automatisch generierte Beschreibung">
            <a:extLst>
              <a:ext uri="{FF2B5EF4-FFF2-40B4-BE49-F238E27FC236}">
                <a16:creationId xmlns:a16="http://schemas.microsoft.com/office/drawing/2014/main" id="{70CE3533-F5F9-4349-A277-37006363C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638" y="5719690"/>
            <a:ext cx="2143858" cy="857543"/>
          </a:xfrm>
          <a:prstGeom prst="rect">
            <a:avLst/>
          </a:prstGeom>
        </p:spPr>
      </p:pic>
      <p:pic>
        <p:nvPicPr>
          <p:cNvPr id="28" name="Grafik 27" descr="Ein Bild, das Text enthält.&#10;&#10;Automatisch generierte Beschreibung">
            <a:extLst>
              <a:ext uri="{FF2B5EF4-FFF2-40B4-BE49-F238E27FC236}">
                <a16:creationId xmlns:a16="http://schemas.microsoft.com/office/drawing/2014/main" id="{FE6CF45D-AE43-EA4F-B996-2770B353E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780" y="5719690"/>
            <a:ext cx="2143858" cy="857543"/>
          </a:xfrm>
          <a:prstGeom prst="rect">
            <a:avLst/>
          </a:prstGeom>
        </p:spPr>
      </p:pic>
      <p:pic>
        <p:nvPicPr>
          <p:cNvPr id="29" name="Grafik 28" descr="Ein Bild, das Text enthält.&#10;&#10;Automatisch generierte Beschreibung">
            <a:extLst>
              <a:ext uri="{FF2B5EF4-FFF2-40B4-BE49-F238E27FC236}">
                <a16:creationId xmlns:a16="http://schemas.microsoft.com/office/drawing/2014/main" id="{F412A19D-2A73-D545-B939-F36FAA73C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923" y="5719690"/>
            <a:ext cx="2143858" cy="857543"/>
          </a:xfrm>
          <a:prstGeom prst="rect">
            <a:avLst/>
          </a:prstGeom>
        </p:spPr>
      </p:pic>
      <p:pic>
        <p:nvPicPr>
          <p:cNvPr id="30" name="Grafik 29" descr="Ein Bild, das Text enthält.&#10;&#10;Automatisch generierte Beschreibung">
            <a:extLst>
              <a:ext uri="{FF2B5EF4-FFF2-40B4-BE49-F238E27FC236}">
                <a16:creationId xmlns:a16="http://schemas.microsoft.com/office/drawing/2014/main" id="{9FABC06F-2030-DB47-B2E2-265310A7B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065" y="5719690"/>
            <a:ext cx="2143858" cy="857543"/>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FA0D55B9-A50C-C149-B028-40801CE89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3" y="5717816"/>
            <a:ext cx="2143858" cy="857543"/>
          </a:xfrm>
          <a:prstGeom prst="rect">
            <a:avLst/>
          </a:prstGeom>
        </p:spPr>
      </p:pic>
      <p:pic>
        <p:nvPicPr>
          <p:cNvPr id="20" name="Grafik 19">
            <a:extLst>
              <a:ext uri="{FF2B5EF4-FFF2-40B4-BE49-F238E27FC236}">
                <a16:creationId xmlns:a16="http://schemas.microsoft.com/office/drawing/2014/main" id="{C256454F-BC0B-394D-B4FD-0DB4EB475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133" y="1324370"/>
            <a:ext cx="1065000" cy="810000"/>
          </a:xfrm>
          <a:prstGeom prst="rect">
            <a:avLst/>
          </a:prstGeom>
        </p:spPr>
      </p:pic>
    </p:spTree>
    <p:extLst>
      <p:ext uri="{BB962C8B-B14F-4D97-AF65-F5344CB8AC3E}">
        <p14:creationId xmlns:p14="http://schemas.microsoft.com/office/powerpoint/2010/main" val="234281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31EE1A-6D70-6542-8451-43FFB546C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848" y="1468807"/>
            <a:ext cx="7258304" cy="3017702"/>
          </a:xfrm>
          <a:prstGeom prst="roundRect">
            <a:avLst>
              <a:gd name="adj" fmla="val 1991"/>
            </a:avLst>
          </a:prstGeom>
          <a:ln w="57150">
            <a:solidFill>
              <a:srgbClr val="1C2544"/>
            </a:solidFill>
          </a:ln>
        </p:spPr>
      </p:pic>
      <p:sp>
        <p:nvSpPr>
          <p:cNvPr id="21" name="Textfeld 20">
            <a:extLst>
              <a:ext uri="{FF2B5EF4-FFF2-40B4-BE49-F238E27FC236}">
                <a16:creationId xmlns:a16="http://schemas.microsoft.com/office/drawing/2014/main" id="{F05D6D86-34EE-2F4E-9223-1C16CD07F960}"/>
              </a:ext>
            </a:extLst>
          </p:cNvPr>
          <p:cNvSpPr txBox="1"/>
          <p:nvPr/>
        </p:nvSpPr>
        <p:spPr>
          <a:xfrm>
            <a:off x="145806" y="2260225"/>
            <a:ext cx="1244251" cy="300082"/>
          </a:xfrm>
          <a:prstGeom prst="rect">
            <a:avLst/>
          </a:prstGeom>
          <a:noFill/>
        </p:spPr>
        <p:txBody>
          <a:bodyPr wrap="none" rtlCol="0">
            <a:spAutoFit/>
          </a:bodyPr>
          <a:lstStyle/>
          <a:p>
            <a:r>
              <a:rPr lang="de-BE" sz="1350" b="1" dirty="0">
                <a:latin typeface="Lato Heavy" panose="020F0502020204030203" pitchFamily="34" charset="0"/>
                <a:ea typeface="Lato Heavy" panose="020F0502020204030203" pitchFamily="34" charset="0"/>
                <a:cs typeface="Lato Heavy" panose="020F0502020204030203" pitchFamily="34" charset="0"/>
              </a:rPr>
              <a:t>SEEK ADVICE</a:t>
            </a:r>
          </a:p>
        </p:txBody>
      </p:sp>
      <p:sp>
        <p:nvSpPr>
          <p:cNvPr id="6" name="Rechteck 5">
            <a:extLst>
              <a:ext uri="{FF2B5EF4-FFF2-40B4-BE49-F238E27FC236}">
                <a16:creationId xmlns:a16="http://schemas.microsoft.com/office/drawing/2014/main" id="{2AF375A2-E0A0-8A4A-A11E-8A986519B77B}"/>
              </a:ext>
            </a:extLst>
          </p:cNvPr>
          <p:cNvSpPr/>
          <p:nvPr/>
        </p:nvSpPr>
        <p:spPr>
          <a:xfrm>
            <a:off x="1682849" y="1468807"/>
            <a:ext cx="7258304" cy="184667"/>
          </a:xfrm>
          <a:prstGeom prst="rect">
            <a:avLst/>
          </a:prstGeom>
          <a:solidFill>
            <a:srgbClr val="1C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dirty="0"/>
          </a:p>
        </p:txBody>
      </p:sp>
      <p:sp>
        <p:nvSpPr>
          <p:cNvPr id="8" name="Oval 7">
            <a:extLst>
              <a:ext uri="{FF2B5EF4-FFF2-40B4-BE49-F238E27FC236}">
                <a16:creationId xmlns:a16="http://schemas.microsoft.com/office/drawing/2014/main" id="{35060E28-6494-D740-9EC1-2B022D2066AD}"/>
              </a:ext>
            </a:extLst>
          </p:cNvPr>
          <p:cNvSpPr/>
          <p:nvPr/>
        </p:nvSpPr>
        <p:spPr>
          <a:xfrm>
            <a:off x="1764919" y="1478158"/>
            <a:ext cx="99260" cy="992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25" name="Oval 24">
            <a:extLst>
              <a:ext uri="{FF2B5EF4-FFF2-40B4-BE49-F238E27FC236}">
                <a16:creationId xmlns:a16="http://schemas.microsoft.com/office/drawing/2014/main" id="{6D5E1362-84CF-DF49-961E-FC4A4EC83121}"/>
              </a:ext>
            </a:extLst>
          </p:cNvPr>
          <p:cNvSpPr/>
          <p:nvPr/>
        </p:nvSpPr>
        <p:spPr>
          <a:xfrm>
            <a:off x="1904421" y="1478156"/>
            <a:ext cx="99260" cy="99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26" name="Oval 25">
            <a:extLst>
              <a:ext uri="{FF2B5EF4-FFF2-40B4-BE49-F238E27FC236}">
                <a16:creationId xmlns:a16="http://schemas.microsoft.com/office/drawing/2014/main" id="{42D5775C-22F2-2D4C-99FB-D34BFE1554E7}"/>
              </a:ext>
            </a:extLst>
          </p:cNvPr>
          <p:cNvSpPr/>
          <p:nvPr/>
        </p:nvSpPr>
        <p:spPr>
          <a:xfrm>
            <a:off x="2043924" y="1478157"/>
            <a:ext cx="99260" cy="992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5" name="Abgerundetes Rechteck 14">
            <a:extLst>
              <a:ext uri="{FF2B5EF4-FFF2-40B4-BE49-F238E27FC236}">
                <a16:creationId xmlns:a16="http://schemas.microsoft.com/office/drawing/2014/main" id="{881FBF0F-8234-B74B-87CE-E7A37183748E}"/>
              </a:ext>
            </a:extLst>
          </p:cNvPr>
          <p:cNvSpPr/>
          <p:nvPr/>
        </p:nvSpPr>
        <p:spPr>
          <a:xfrm>
            <a:off x="4115176" y="1468808"/>
            <a:ext cx="3057735" cy="1086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3" name="Textfeld 12">
            <a:extLst>
              <a:ext uri="{FF2B5EF4-FFF2-40B4-BE49-F238E27FC236}">
                <a16:creationId xmlns:a16="http://schemas.microsoft.com/office/drawing/2014/main" id="{EF9FCA56-445F-184A-B4C5-EF5DBF489FF2}"/>
              </a:ext>
            </a:extLst>
          </p:cNvPr>
          <p:cNvSpPr txBox="1"/>
          <p:nvPr/>
        </p:nvSpPr>
        <p:spPr>
          <a:xfrm>
            <a:off x="4494354" y="1426104"/>
            <a:ext cx="2505814" cy="207749"/>
          </a:xfrm>
          <a:prstGeom prst="rect">
            <a:avLst/>
          </a:prstGeom>
          <a:noFill/>
        </p:spPr>
        <p:txBody>
          <a:bodyPr wrap="none" rtlCol="0">
            <a:spAutoFit/>
          </a:bodyPr>
          <a:lstStyle/>
          <a:p>
            <a:r>
              <a:rPr lang="de-DE" sz="750" dirty="0"/>
              <a:t>https://</a:t>
            </a:r>
            <a:r>
              <a:rPr lang="de-DE" sz="750" dirty="0" err="1"/>
              <a:t>europa.eu</a:t>
            </a:r>
            <a:r>
              <a:rPr lang="de-DE" sz="750" dirty="0"/>
              <a:t>/</a:t>
            </a:r>
            <a:r>
              <a:rPr lang="de-DE" sz="750" dirty="0" err="1"/>
              <a:t>citizens</a:t>
            </a:r>
            <a:r>
              <a:rPr lang="de-DE" sz="750" dirty="0"/>
              <a:t>-initiative-forum/</a:t>
            </a:r>
            <a:r>
              <a:rPr lang="de-DE" sz="750" dirty="0" err="1"/>
              <a:t>seek-advice_en</a:t>
            </a:r>
            <a:endParaRPr lang="de-BE" sz="750" dirty="0"/>
          </a:p>
        </p:txBody>
      </p:sp>
      <p:pic>
        <p:nvPicPr>
          <p:cNvPr id="27" name="Grafik 26" descr="Ein Bild, das Text enthält.&#10;&#10;Automatisch generierte Beschreibung">
            <a:extLst>
              <a:ext uri="{FF2B5EF4-FFF2-40B4-BE49-F238E27FC236}">
                <a16:creationId xmlns:a16="http://schemas.microsoft.com/office/drawing/2014/main" id="{70CE3533-F5F9-4349-A277-37006363C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638" y="5719690"/>
            <a:ext cx="2143858" cy="857543"/>
          </a:xfrm>
          <a:prstGeom prst="rect">
            <a:avLst/>
          </a:prstGeom>
        </p:spPr>
      </p:pic>
      <p:pic>
        <p:nvPicPr>
          <p:cNvPr id="28" name="Grafik 27" descr="Ein Bild, das Text enthält.&#10;&#10;Automatisch generierte Beschreibung">
            <a:extLst>
              <a:ext uri="{FF2B5EF4-FFF2-40B4-BE49-F238E27FC236}">
                <a16:creationId xmlns:a16="http://schemas.microsoft.com/office/drawing/2014/main" id="{FE6CF45D-AE43-EA4F-B996-2770B353E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780" y="5719690"/>
            <a:ext cx="2143858" cy="857543"/>
          </a:xfrm>
          <a:prstGeom prst="rect">
            <a:avLst/>
          </a:prstGeom>
        </p:spPr>
      </p:pic>
      <p:pic>
        <p:nvPicPr>
          <p:cNvPr id="29" name="Grafik 28" descr="Ein Bild, das Text enthält.&#10;&#10;Automatisch generierte Beschreibung">
            <a:extLst>
              <a:ext uri="{FF2B5EF4-FFF2-40B4-BE49-F238E27FC236}">
                <a16:creationId xmlns:a16="http://schemas.microsoft.com/office/drawing/2014/main" id="{F412A19D-2A73-D545-B939-F36FAA73C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923" y="5719690"/>
            <a:ext cx="2143858" cy="857543"/>
          </a:xfrm>
          <a:prstGeom prst="rect">
            <a:avLst/>
          </a:prstGeom>
        </p:spPr>
      </p:pic>
      <p:pic>
        <p:nvPicPr>
          <p:cNvPr id="30" name="Grafik 29" descr="Ein Bild, das Text enthält.&#10;&#10;Automatisch generierte Beschreibung">
            <a:extLst>
              <a:ext uri="{FF2B5EF4-FFF2-40B4-BE49-F238E27FC236}">
                <a16:creationId xmlns:a16="http://schemas.microsoft.com/office/drawing/2014/main" id="{9FABC06F-2030-DB47-B2E2-265310A7B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065" y="5719690"/>
            <a:ext cx="2143858" cy="857543"/>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FA0D55B9-A50C-C149-B028-40801CE89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3" y="5717816"/>
            <a:ext cx="2143858" cy="857543"/>
          </a:xfrm>
          <a:prstGeom prst="rect">
            <a:avLst/>
          </a:prstGeom>
        </p:spPr>
      </p:pic>
      <p:pic>
        <p:nvPicPr>
          <p:cNvPr id="16" name="Grafik 15">
            <a:extLst>
              <a:ext uri="{FF2B5EF4-FFF2-40B4-BE49-F238E27FC236}">
                <a16:creationId xmlns:a16="http://schemas.microsoft.com/office/drawing/2014/main" id="{94BCCBF5-9D2A-BD41-BA81-B29B507BA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883" y="1248473"/>
            <a:ext cx="840000" cy="810000"/>
          </a:xfrm>
          <a:prstGeom prst="rect">
            <a:avLst/>
          </a:prstGeom>
        </p:spPr>
      </p:pic>
      <p:sp>
        <p:nvSpPr>
          <p:cNvPr id="19" name="Textfeld 18">
            <a:extLst>
              <a:ext uri="{FF2B5EF4-FFF2-40B4-BE49-F238E27FC236}">
                <a16:creationId xmlns:a16="http://schemas.microsoft.com/office/drawing/2014/main" id="{79983D16-E1BA-504E-A919-81B815C0345B}"/>
              </a:ext>
            </a:extLst>
          </p:cNvPr>
          <p:cNvSpPr txBox="1"/>
          <p:nvPr/>
        </p:nvSpPr>
        <p:spPr>
          <a:xfrm>
            <a:off x="179564" y="2941321"/>
            <a:ext cx="1332737" cy="923330"/>
          </a:xfrm>
          <a:prstGeom prst="rect">
            <a:avLst/>
          </a:prstGeom>
          <a:noFill/>
        </p:spPr>
        <p:txBody>
          <a:bodyPr wrap="none" rtlCol="0">
            <a:spAutoFit/>
          </a:bodyPr>
          <a:lstStyle/>
          <a:p>
            <a:pPr marL="214313" indent="-214313">
              <a:buFont typeface="Arial" panose="020B0604020202020204" pitchFamily="34" charset="0"/>
              <a:buChar char="•"/>
            </a:pPr>
            <a:r>
              <a:rPr lang="de-BE" sz="1350" b="1" dirty="0">
                <a:solidFill>
                  <a:srgbClr val="1C2544"/>
                </a:solidFill>
                <a:ea typeface="Lato Black" panose="020F0502020204030203" pitchFamily="34" charset="0"/>
                <a:cs typeface="Lato Black" panose="020F0502020204030203" pitchFamily="34" charset="0"/>
              </a:rPr>
              <a:t>Legal</a:t>
            </a:r>
          </a:p>
          <a:p>
            <a:pPr marL="214313" indent="-214313">
              <a:buFont typeface="Arial" panose="020B0604020202020204" pitchFamily="34" charset="0"/>
              <a:buChar char="•"/>
            </a:pPr>
            <a:r>
              <a:rPr lang="de-BE" sz="1350" b="1" dirty="0">
                <a:solidFill>
                  <a:schemeClr val="bg1">
                    <a:lumMod val="75000"/>
                  </a:schemeClr>
                </a:solidFill>
                <a:ea typeface="Lato Black" panose="020F0502020204030203" pitchFamily="34" charset="0"/>
                <a:cs typeface="Lato Black" panose="020F0502020204030203" pitchFamily="34" charset="0"/>
              </a:rPr>
              <a:t>Campaigning</a:t>
            </a:r>
          </a:p>
          <a:p>
            <a:pPr marL="214313" indent="-214313">
              <a:buFont typeface="Arial" panose="020B0604020202020204" pitchFamily="34" charset="0"/>
              <a:buChar char="•"/>
            </a:pPr>
            <a:r>
              <a:rPr lang="de-BE" sz="1350" b="1" dirty="0">
                <a:solidFill>
                  <a:schemeClr val="bg1">
                    <a:lumMod val="75000"/>
                  </a:schemeClr>
                </a:solidFill>
                <a:ea typeface="Lato Black" panose="020F0502020204030203" pitchFamily="34" charset="0"/>
                <a:cs typeface="Lato Black" panose="020F0502020204030203" pitchFamily="34" charset="0"/>
              </a:rPr>
              <a:t>Fundraising</a:t>
            </a:r>
          </a:p>
          <a:p>
            <a:pPr marL="214313" indent="-214313">
              <a:buFont typeface="Arial" panose="020B0604020202020204" pitchFamily="34" charset="0"/>
              <a:buChar char="•"/>
            </a:pPr>
            <a:r>
              <a:rPr lang="de-BE" sz="1350" b="1" dirty="0">
                <a:solidFill>
                  <a:schemeClr val="bg1">
                    <a:lumMod val="75000"/>
                  </a:schemeClr>
                </a:solidFill>
                <a:ea typeface="Lato Black" panose="020F0502020204030203" pitchFamily="34" charset="0"/>
                <a:cs typeface="Lato Black" panose="020F0502020204030203" pitchFamily="34" charset="0"/>
              </a:rPr>
              <a:t>Other</a:t>
            </a:r>
          </a:p>
        </p:txBody>
      </p:sp>
    </p:spTree>
    <p:extLst>
      <p:ext uri="{BB962C8B-B14F-4D97-AF65-F5344CB8AC3E}">
        <p14:creationId xmlns:p14="http://schemas.microsoft.com/office/powerpoint/2010/main" val="61205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0172-73C8-40E6-84D9-252F98DB9DF5}"/>
              </a:ext>
            </a:extLst>
          </p:cNvPr>
          <p:cNvSpPr>
            <a:spLocks noGrp="1"/>
          </p:cNvSpPr>
          <p:nvPr>
            <p:ph type="title"/>
          </p:nvPr>
        </p:nvSpPr>
        <p:spPr>
          <a:xfrm>
            <a:off x="1685925" y="1301975"/>
            <a:ext cx="5772150" cy="489962"/>
          </a:xfrm>
        </p:spPr>
        <p:txBody>
          <a:bodyPr>
            <a:normAutofit fontScale="90000"/>
          </a:bodyPr>
          <a:lstStyle/>
          <a:p>
            <a:pPr algn="ctr"/>
            <a:r>
              <a:rPr lang="en-BE" b="1" dirty="0">
                <a:latin typeface="+mn-lt"/>
              </a:rPr>
              <a:t>Innovative Material around the ECI</a:t>
            </a:r>
          </a:p>
        </p:txBody>
      </p:sp>
      <p:sp>
        <p:nvSpPr>
          <p:cNvPr id="3" name="Content Placeholder 2">
            <a:extLst>
              <a:ext uri="{FF2B5EF4-FFF2-40B4-BE49-F238E27FC236}">
                <a16:creationId xmlns:a16="http://schemas.microsoft.com/office/drawing/2014/main" id="{83AF1775-75E7-40E7-9D69-0137D92C1395}"/>
              </a:ext>
            </a:extLst>
          </p:cNvPr>
          <p:cNvSpPr>
            <a:spLocks noGrp="1"/>
          </p:cNvSpPr>
          <p:nvPr>
            <p:ph idx="1"/>
          </p:nvPr>
        </p:nvSpPr>
        <p:spPr>
          <a:xfrm>
            <a:off x="962911" y="1791937"/>
            <a:ext cx="7218178" cy="489962"/>
          </a:xfrm>
        </p:spPr>
        <p:txBody>
          <a:bodyPr/>
          <a:lstStyle/>
          <a:p>
            <a:r>
              <a:rPr lang="en-BE" dirty="0"/>
              <a:t>Newsletter - Online Course – Podcast Series – ECI Ambassadors </a:t>
            </a:r>
          </a:p>
        </p:txBody>
      </p:sp>
      <p:pic>
        <p:nvPicPr>
          <p:cNvPr id="5" name="Picture 4">
            <a:extLst>
              <a:ext uri="{FF2B5EF4-FFF2-40B4-BE49-F238E27FC236}">
                <a16:creationId xmlns:a16="http://schemas.microsoft.com/office/drawing/2014/main" id="{259FE973-E973-433B-B6BD-4E6012C6C180}"/>
              </a:ext>
            </a:extLst>
          </p:cNvPr>
          <p:cNvPicPr>
            <a:picLocks noChangeAspect="1"/>
          </p:cNvPicPr>
          <p:nvPr/>
        </p:nvPicPr>
        <p:blipFill>
          <a:blip r:embed="rId3"/>
          <a:stretch>
            <a:fillRect/>
          </a:stretch>
        </p:blipFill>
        <p:spPr>
          <a:xfrm>
            <a:off x="704427" y="2386434"/>
            <a:ext cx="7735146" cy="4063688"/>
          </a:xfrm>
          <a:prstGeom prst="rect">
            <a:avLst/>
          </a:prstGeom>
        </p:spPr>
      </p:pic>
    </p:spTree>
    <p:extLst>
      <p:ext uri="{BB962C8B-B14F-4D97-AF65-F5344CB8AC3E}">
        <p14:creationId xmlns:p14="http://schemas.microsoft.com/office/powerpoint/2010/main" val="123048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1615-7838-44AC-9C44-15525FC5BE54}"/>
              </a:ext>
            </a:extLst>
          </p:cNvPr>
          <p:cNvSpPr>
            <a:spLocks noGrp="1"/>
          </p:cNvSpPr>
          <p:nvPr>
            <p:ph type="title"/>
          </p:nvPr>
        </p:nvSpPr>
        <p:spPr>
          <a:xfrm>
            <a:off x="2275809" y="1317563"/>
            <a:ext cx="4592382" cy="500716"/>
          </a:xfrm>
        </p:spPr>
        <p:txBody>
          <a:bodyPr>
            <a:noAutofit/>
          </a:bodyPr>
          <a:lstStyle/>
          <a:p>
            <a:pPr algn="ctr"/>
            <a:r>
              <a:rPr lang="en-GB" sz="3000" b="1" dirty="0">
                <a:latin typeface="+mn-lt"/>
                <a:ea typeface="Lato" panose="020F0502020204030203" pitchFamily="34" charset="0"/>
                <a:cs typeface="Lato" panose="020F0502020204030203" pitchFamily="34" charset="0"/>
              </a:rPr>
              <a:t>Q</a:t>
            </a:r>
            <a:r>
              <a:rPr lang="en-BE" sz="3000" b="1" dirty="0" err="1">
                <a:latin typeface="+mn-lt"/>
                <a:ea typeface="Lato" panose="020F0502020204030203" pitchFamily="34" charset="0"/>
                <a:cs typeface="Lato" panose="020F0502020204030203" pitchFamily="34" charset="0"/>
              </a:rPr>
              <a:t>uestions</a:t>
            </a:r>
            <a:r>
              <a:rPr lang="en-BE" sz="3000" b="1" dirty="0">
                <a:latin typeface="+mn-lt"/>
                <a:ea typeface="Lato" panose="020F0502020204030203" pitchFamily="34" charset="0"/>
                <a:cs typeface="Lato" panose="020F0502020204030203" pitchFamily="34" charset="0"/>
              </a:rPr>
              <a:t> received on the ECI Forum</a:t>
            </a:r>
          </a:p>
        </p:txBody>
      </p:sp>
      <p:sp>
        <p:nvSpPr>
          <p:cNvPr id="3" name="Content Placeholder 2">
            <a:extLst>
              <a:ext uri="{FF2B5EF4-FFF2-40B4-BE49-F238E27FC236}">
                <a16:creationId xmlns:a16="http://schemas.microsoft.com/office/drawing/2014/main" id="{10E0E33B-E7F3-4C90-8055-6086CCA41426}"/>
              </a:ext>
            </a:extLst>
          </p:cNvPr>
          <p:cNvSpPr>
            <a:spLocks noGrp="1"/>
          </p:cNvSpPr>
          <p:nvPr>
            <p:ph idx="1"/>
          </p:nvPr>
        </p:nvSpPr>
        <p:spPr>
          <a:xfrm>
            <a:off x="628650" y="2437397"/>
            <a:ext cx="7886700" cy="4351338"/>
          </a:xfrm>
        </p:spPr>
        <p:txBody>
          <a:bodyPr>
            <a:normAutofit/>
          </a:bodyPr>
          <a:lstStyle/>
          <a:p>
            <a:pPr marL="342900" lvl="0" indent="-342900" fontAlgn="base">
              <a:buFont typeface="+mj-lt"/>
              <a:buAutoNum type="arabicPeriod"/>
              <a:tabLst>
                <a:tab pos="457200" algn="l"/>
              </a:tabLst>
            </a:pPr>
            <a:r>
              <a:rPr lang="en-US" sz="2000" dirty="0">
                <a:solidFill>
                  <a:srgbClr val="000000"/>
                </a:solidFill>
                <a:effectLst/>
                <a:ea typeface="Lato" panose="020F0502020204030203" pitchFamily="34" charset="0"/>
                <a:cs typeface="Lato" panose="020F0502020204030203" pitchFamily="34" charset="0"/>
              </a:rPr>
              <a:t>Is an ECI targeting a change of Article 128 of TFEU something which falls within the framework of the Commission’s power? </a:t>
            </a:r>
            <a:endParaRPr lang="en-BE" sz="2000" dirty="0">
              <a:solidFill>
                <a:srgbClr val="000000"/>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BE" sz="2000" dirty="0">
              <a:solidFill>
                <a:srgbClr val="000000"/>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solidFill>
                  <a:srgbClr val="000000"/>
                </a:solidFill>
                <a:effectLst/>
                <a:ea typeface="Lato" panose="020F0502020204030203" pitchFamily="34" charset="0"/>
                <a:cs typeface="Lato" panose="020F0502020204030203" pitchFamily="34" charset="0"/>
              </a:rPr>
              <a:t>If the text of ECI consists of more than one demand and one of them falls not under the framework of the Commission’s power, can the Commission reject the whole ECI or rejects only this certain demand and accepts rest demands? </a:t>
            </a:r>
            <a:endParaRPr lang="en-BE" sz="2000" dirty="0">
              <a:solidFill>
                <a:srgbClr val="000000"/>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US" sz="2000" dirty="0">
              <a:solidFill>
                <a:srgbClr val="000000"/>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solidFill>
                  <a:srgbClr val="000000"/>
                </a:solidFill>
                <a:effectLst/>
                <a:ea typeface="Lato" panose="020F0502020204030203" pitchFamily="34" charset="0"/>
                <a:cs typeface="Lato" panose="020F0502020204030203" pitchFamily="34" charset="0"/>
              </a:rPr>
              <a:t>Is it possible in the course of the signature collection period to adjust the petition e.g.:</a:t>
            </a:r>
            <a:r>
              <a:rPr lang="en-BE" sz="2000" dirty="0">
                <a:solidFill>
                  <a:srgbClr val="000000"/>
                </a:solidFill>
                <a:effectLst/>
                <a:ea typeface="Lato" panose="020F0502020204030203" pitchFamily="34" charset="0"/>
                <a:cs typeface="Lato" panose="020F0502020204030203" pitchFamily="34" charset="0"/>
              </a:rPr>
              <a:t> </a:t>
            </a:r>
            <a:r>
              <a:rPr lang="en-US" sz="2000" dirty="0">
                <a:solidFill>
                  <a:srgbClr val="000000"/>
                </a:solidFill>
                <a:effectLst/>
                <a:ea typeface="Lato" panose="020F0502020204030203" pitchFamily="34" charset="0"/>
                <a:cs typeface="Lato" panose="020F0502020204030203" pitchFamily="34" charset="0"/>
              </a:rPr>
              <a:t>- by changing wording or by adding new demands? </a:t>
            </a:r>
            <a:endParaRPr lang="en-BE" sz="2000" dirty="0">
              <a:solidFill>
                <a:srgbClr val="000000"/>
              </a:solidFill>
              <a:effectLst/>
              <a:ea typeface="Lato" panose="020F0502020204030203" pitchFamily="34" charset="0"/>
              <a:cs typeface="Lato" panose="020F0502020204030203" pitchFamily="34" charset="0"/>
            </a:endParaRPr>
          </a:p>
          <a:p>
            <a:pPr marL="0" indent="0">
              <a:buNone/>
            </a:pPr>
            <a:endParaRPr lang="en-BE" dirty="0"/>
          </a:p>
        </p:txBody>
      </p:sp>
    </p:spTree>
    <p:extLst>
      <p:ext uri="{BB962C8B-B14F-4D97-AF65-F5344CB8AC3E}">
        <p14:creationId xmlns:p14="http://schemas.microsoft.com/office/powerpoint/2010/main" val="201558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1615-7838-44AC-9C44-15525FC5BE54}"/>
              </a:ext>
            </a:extLst>
          </p:cNvPr>
          <p:cNvSpPr>
            <a:spLocks noGrp="1"/>
          </p:cNvSpPr>
          <p:nvPr>
            <p:ph type="title"/>
          </p:nvPr>
        </p:nvSpPr>
        <p:spPr>
          <a:xfrm>
            <a:off x="2275809" y="1317563"/>
            <a:ext cx="4592382" cy="500716"/>
          </a:xfrm>
        </p:spPr>
        <p:txBody>
          <a:bodyPr>
            <a:noAutofit/>
          </a:bodyPr>
          <a:lstStyle/>
          <a:p>
            <a:pPr algn="ctr"/>
            <a:r>
              <a:rPr lang="en-GB" sz="3000" b="1" dirty="0">
                <a:latin typeface="+mn-lt"/>
                <a:ea typeface="Lato" panose="020F0502020204030203" pitchFamily="34" charset="0"/>
                <a:cs typeface="Lato" panose="020F0502020204030203" pitchFamily="34" charset="0"/>
              </a:rPr>
              <a:t>N</a:t>
            </a:r>
            <a:r>
              <a:rPr lang="en-BE" sz="3000" b="1" dirty="0">
                <a:latin typeface="+mn-lt"/>
                <a:ea typeface="Lato" panose="020F0502020204030203" pitchFamily="34" charset="0"/>
                <a:cs typeface="Lato" panose="020F0502020204030203" pitchFamily="34" charset="0"/>
              </a:rPr>
              <a:t>ow that your initiative is launched....</a:t>
            </a:r>
          </a:p>
        </p:txBody>
      </p:sp>
      <p:sp>
        <p:nvSpPr>
          <p:cNvPr id="3" name="Content Placeholder 2">
            <a:extLst>
              <a:ext uri="{FF2B5EF4-FFF2-40B4-BE49-F238E27FC236}">
                <a16:creationId xmlns:a16="http://schemas.microsoft.com/office/drawing/2014/main" id="{10E0E33B-E7F3-4C90-8055-6086CCA41426}"/>
              </a:ext>
            </a:extLst>
          </p:cNvPr>
          <p:cNvSpPr>
            <a:spLocks noGrp="1"/>
          </p:cNvSpPr>
          <p:nvPr>
            <p:ph idx="1"/>
          </p:nvPr>
        </p:nvSpPr>
        <p:spPr>
          <a:xfrm>
            <a:off x="628650" y="1985113"/>
            <a:ext cx="7886700" cy="4351338"/>
          </a:xfrm>
        </p:spPr>
        <p:txBody>
          <a:bodyPr>
            <a:normAutofit lnSpcReduction="10000"/>
          </a:bodyPr>
          <a:lstStyle/>
          <a:p>
            <a:pPr marL="342900" lvl="0" indent="-342900" fontAlgn="base">
              <a:buFont typeface="+mj-lt"/>
              <a:buAutoNum type="arabicPeriod"/>
              <a:tabLst>
                <a:tab pos="457200" algn="l"/>
              </a:tabLst>
            </a:pPr>
            <a:r>
              <a:rPr lang="en-BE" sz="2000" dirty="0">
                <a:solidFill>
                  <a:schemeClr val="bg2">
                    <a:lumMod val="75000"/>
                  </a:schemeClr>
                </a:solidFill>
                <a:effectLst/>
                <a:ea typeface="Lato" panose="020F0502020204030203" pitchFamily="34" charset="0"/>
                <a:cs typeface="Lato" panose="020F0502020204030203" pitchFamily="34" charset="0"/>
              </a:rPr>
              <a:t>Introduction</a:t>
            </a:r>
            <a:endParaRPr lang="en-GB" sz="2000" dirty="0">
              <a:solidFill>
                <a:schemeClr val="bg2">
                  <a:lumMod val="75000"/>
                </a:schemeClr>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BE" sz="2000" dirty="0">
              <a:solidFill>
                <a:schemeClr val="bg2">
                  <a:lumMod val="75000"/>
                </a:schemeClr>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solidFill>
                  <a:schemeClr val="bg2">
                    <a:lumMod val="75000"/>
                  </a:schemeClr>
                </a:solidFill>
                <a:effectLst/>
                <a:ea typeface="Lato" panose="020F0502020204030203" pitchFamily="34" charset="0"/>
                <a:cs typeface="Lato" panose="020F0502020204030203" pitchFamily="34" charset="0"/>
              </a:rPr>
              <a:t>Understanding the areas of Commission competences and managing the registration process</a:t>
            </a:r>
            <a:r>
              <a:rPr lang="en-BE" sz="2000" dirty="0">
                <a:solidFill>
                  <a:schemeClr val="bg2">
                    <a:lumMod val="75000"/>
                  </a:schemeClr>
                </a:solidFill>
                <a:ea typeface="Lato" panose="020F0502020204030203" pitchFamily="34" charset="0"/>
                <a:cs typeface="Lato" panose="020F0502020204030203" pitchFamily="34" charset="0"/>
              </a:rPr>
              <a:t> - </a:t>
            </a:r>
            <a:r>
              <a:rPr lang="en-BE" sz="2000" dirty="0">
                <a:solidFill>
                  <a:schemeClr val="bg2">
                    <a:lumMod val="75000"/>
                  </a:schemeClr>
                </a:solidFill>
                <a:effectLst/>
                <a:ea typeface="Lato" panose="020F0502020204030203" pitchFamily="34" charset="0"/>
                <a:cs typeface="Lato" panose="020F0502020204030203" pitchFamily="34" charset="0"/>
              </a:rPr>
              <a:t>Practical aspects of the ECI</a:t>
            </a:r>
            <a:r>
              <a:rPr lang="en-BE" sz="2000" dirty="0">
                <a:solidFill>
                  <a:schemeClr val="bg2">
                    <a:lumMod val="75000"/>
                  </a:schemeClr>
                </a:solidFill>
                <a:ea typeface="Lato" panose="020F0502020204030203" pitchFamily="34" charset="0"/>
                <a:cs typeface="Lato" panose="020F0502020204030203" pitchFamily="34" charset="0"/>
              </a:rPr>
              <a:t> and what the ECI Forum is.</a:t>
            </a:r>
          </a:p>
          <a:p>
            <a:pPr marL="0" lvl="0" indent="0" fontAlgn="base">
              <a:buNone/>
              <a:tabLst>
                <a:tab pos="457200" algn="l"/>
              </a:tabLst>
            </a:pPr>
            <a:endParaRPr lang="en-BE" sz="2000" dirty="0">
              <a:effectLst/>
              <a:ea typeface="Lato" panose="020F0502020204030203" pitchFamily="34" charset="0"/>
              <a:cs typeface="Lato" panose="020F0502020204030203" pitchFamily="34" charset="0"/>
            </a:endParaRPr>
          </a:p>
          <a:p>
            <a:pPr marL="342900" lvl="0" indent="-342900" fontAlgn="base">
              <a:buFont typeface="+mj-lt"/>
              <a:buAutoNum type="arabicPeriod" startAt="3"/>
            </a:pPr>
            <a:r>
              <a:rPr lang="en-US" sz="2000" dirty="0">
                <a:solidFill>
                  <a:srgbClr val="000000"/>
                </a:solidFill>
                <a:effectLst/>
                <a:ea typeface="Lato" panose="020F0502020204030203" pitchFamily="34" charset="0"/>
                <a:cs typeface="Lato" panose="020F0502020204030203" pitchFamily="34" charset="0"/>
              </a:rPr>
              <a:t>Campaigning for a European Citizens' Initiative</a:t>
            </a:r>
            <a:r>
              <a:rPr lang="en-BE" sz="2000" dirty="0">
                <a:solidFill>
                  <a:srgbClr val="000000"/>
                </a:solidFill>
                <a:ea typeface="Lato" panose="020F0502020204030203" pitchFamily="34" charset="0"/>
                <a:cs typeface="Lato" panose="020F0502020204030203" pitchFamily="34" charset="0"/>
              </a:rPr>
              <a:t> -</a:t>
            </a:r>
            <a:r>
              <a:rPr lang="en-US" sz="2000" dirty="0">
                <a:solidFill>
                  <a:srgbClr val="000000"/>
                </a:solidFill>
                <a:effectLst/>
                <a:ea typeface="Lato" panose="020F0502020204030203" pitchFamily="34" charset="0"/>
                <a:cs typeface="Lato" panose="020F0502020204030203" pitchFamily="34" charset="0"/>
              </a:rPr>
              <a:t> </a:t>
            </a:r>
            <a:r>
              <a:rPr lang="en-GB" sz="2000" dirty="0">
                <a:solidFill>
                  <a:srgbClr val="000000"/>
                </a:solidFill>
                <a:ea typeface="Lato" panose="020F0502020204030203" pitchFamily="34" charset="0"/>
                <a:cs typeface="Lato" panose="020F0502020204030203" pitchFamily="34" charset="0"/>
              </a:rPr>
              <a:t>what has worked well, what needs to be improved</a:t>
            </a:r>
            <a:r>
              <a:rPr lang="en-BE" sz="2000" dirty="0">
                <a:solidFill>
                  <a:srgbClr val="000000"/>
                </a:solidFill>
                <a:ea typeface="Lato" panose="020F0502020204030203" pitchFamily="34" charset="0"/>
                <a:cs typeface="Lato" panose="020F0502020204030203" pitchFamily="34" charset="0"/>
              </a:rPr>
              <a:t>.</a:t>
            </a:r>
          </a:p>
          <a:p>
            <a:pPr marL="342900" lvl="0" indent="-342900" fontAlgn="base">
              <a:buFont typeface="+mj-lt"/>
              <a:buAutoNum type="arabicPeriod" startAt="3"/>
            </a:pPr>
            <a:endParaRPr lang="en-BE" sz="2000" dirty="0">
              <a:solidFill>
                <a:srgbClr val="000000"/>
              </a:solidFill>
              <a:ea typeface="Lato" panose="020F0502020204030203" pitchFamily="34" charset="0"/>
              <a:cs typeface="Lato" panose="020F0502020204030203" pitchFamily="34" charset="0"/>
            </a:endParaRPr>
          </a:p>
          <a:p>
            <a:pPr marL="342900" lvl="0" indent="-342900" fontAlgn="base">
              <a:buFont typeface="+mj-lt"/>
              <a:buAutoNum type="arabicPeriod" startAt="3"/>
            </a:pPr>
            <a:r>
              <a:rPr lang="en-US" sz="2000" dirty="0">
                <a:solidFill>
                  <a:srgbClr val="000000"/>
                </a:solidFill>
                <a:ea typeface="Lato" panose="020F0502020204030203" pitchFamily="34" charset="0"/>
                <a:cs typeface="Lato" panose="020F0502020204030203" pitchFamily="34" charset="0"/>
              </a:rPr>
              <a:t>Support Networks, Fundraising and Advocacy </a:t>
            </a:r>
            <a:r>
              <a:rPr lang="en-BE" sz="2000" dirty="0">
                <a:solidFill>
                  <a:srgbClr val="000000"/>
                </a:solidFill>
                <a:ea typeface="Lato" panose="020F0502020204030203" pitchFamily="34" charset="0"/>
                <a:cs typeface="Lato" panose="020F0502020204030203" pitchFamily="34" charset="0"/>
              </a:rPr>
              <a:t>– how to reach 1 million signatures.</a:t>
            </a:r>
            <a:endParaRPr lang="en-GB" sz="2000" dirty="0">
              <a:solidFill>
                <a:srgbClr val="000000"/>
              </a:solidFill>
              <a:ea typeface="Lato" panose="020F0502020204030203" pitchFamily="34" charset="0"/>
              <a:cs typeface="Lato" panose="020F0502020204030203" pitchFamily="34" charset="0"/>
            </a:endParaRPr>
          </a:p>
          <a:p>
            <a:pPr lvl="2" fontAlgn="base"/>
            <a:endParaRPr lang="en-GB" sz="2000" dirty="0">
              <a:solidFill>
                <a:srgbClr val="000000"/>
              </a:solidFill>
              <a:ea typeface="Lato" panose="020F0502020204030203" pitchFamily="34" charset="0"/>
              <a:cs typeface="Lato" panose="020F0502020204030203" pitchFamily="34" charset="0"/>
            </a:endParaRPr>
          </a:p>
          <a:p>
            <a:pPr marL="342900" lvl="0" indent="-342900" fontAlgn="base">
              <a:buFont typeface="+mj-lt"/>
              <a:buAutoNum type="arabicPeriod" startAt="3"/>
            </a:pPr>
            <a:r>
              <a:rPr lang="en-GB" sz="2000" dirty="0">
                <a:ea typeface="Lato" panose="020F0502020204030203" pitchFamily="34" charset="0"/>
                <a:cs typeface="Lato" panose="020F0502020204030203" pitchFamily="34" charset="0"/>
              </a:rPr>
              <a:t>Q&amp;A – Interactive Discussion </a:t>
            </a:r>
          </a:p>
          <a:p>
            <a:endParaRPr lang="en-BE" dirty="0"/>
          </a:p>
        </p:txBody>
      </p:sp>
    </p:spTree>
    <p:extLst>
      <p:ext uri="{BB962C8B-B14F-4D97-AF65-F5344CB8AC3E}">
        <p14:creationId xmlns:p14="http://schemas.microsoft.com/office/powerpoint/2010/main" val="21397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E4D3-9928-45B8-B3DB-FDB519194623}"/>
              </a:ext>
            </a:extLst>
          </p:cNvPr>
          <p:cNvSpPr>
            <a:spLocks noGrp="1"/>
          </p:cNvSpPr>
          <p:nvPr>
            <p:ph type="title"/>
          </p:nvPr>
        </p:nvSpPr>
        <p:spPr>
          <a:xfrm>
            <a:off x="628649" y="1106138"/>
            <a:ext cx="7886700" cy="1325563"/>
          </a:xfrm>
        </p:spPr>
        <p:txBody>
          <a:bodyPr>
            <a:normAutofit/>
          </a:bodyPr>
          <a:lstStyle/>
          <a:p>
            <a:pPr algn="ctr"/>
            <a:r>
              <a:rPr lang="en-GB" sz="3000" b="1" dirty="0">
                <a:latin typeface="+mn-lt"/>
              </a:rPr>
              <a:t>A Pan-European Campaign: be prepared it is not easy </a:t>
            </a:r>
            <a:endParaRPr lang="LID4096" sz="3000" b="1" dirty="0">
              <a:latin typeface="+mn-lt"/>
            </a:endParaRPr>
          </a:p>
        </p:txBody>
      </p:sp>
      <p:pic>
        <p:nvPicPr>
          <p:cNvPr id="4" name="Content Placeholder 3">
            <a:extLst>
              <a:ext uri="{FF2B5EF4-FFF2-40B4-BE49-F238E27FC236}">
                <a16:creationId xmlns:a16="http://schemas.microsoft.com/office/drawing/2014/main" id="{E7B0DD09-52B3-4B8C-BF60-B2E657AAD6FE}"/>
              </a:ext>
            </a:extLst>
          </p:cNvPr>
          <p:cNvPicPr>
            <a:picLocks noGrp="1" noChangeAspect="1"/>
          </p:cNvPicPr>
          <p:nvPr>
            <p:ph idx="1"/>
          </p:nvPr>
        </p:nvPicPr>
        <p:blipFill>
          <a:blip r:embed="rId3"/>
          <a:stretch>
            <a:fillRect/>
          </a:stretch>
        </p:blipFill>
        <p:spPr>
          <a:xfrm>
            <a:off x="2222155" y="2250631"/>
            <a:ext cx="4699689" cy="4351338"/>
          </a:xfrm>
          <a:prstGeom prst="rect">
            <a:avLst/>
          </a:prstGeom>
        </p:spPr>
      </p:pic>
    </p:spTree>
    <p:extLst>
      <p:ext uri="{BB962C8B-B14F-4D97-AF65-F5344CB8AC3E}">
        <p14:creationId xmlns:p14="http://schemas.microsoft.com/office/powerpoint/2010/main" val="371060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0FB1-A343-4F69-8F4A-6D311718C42C}"/>
              </a:ext>
            </a:extLst>
          </p:cNvPr>
          <p:cNvSpPr>
            <a:spLocks noGrp="1"/>
          </p:cNvSpPr>
          <p:nvPr>
            <p:ph type="title"/>
          </p:nvPr>
        </p:nvSpPr>
        <p:spPr>
          <a:xfrm>
            <a:off x="1499448" y="1388182"/>
            <a:ext cx="6145101" cy="575666"/>
          </a:xfrm>
        </p:spPr>
        <p:txBody>
          <a:bodyPr>
            <a:normAutofit/>
          </a:bodyPr>
          <a:lstStyle/>
          <a:p>
            <a:pPr algn="ctr"/>
            <a:r>
              <a:rPr lang="en-GB" sz="3000" b="1" dirty="0">
                <a:effectLst/>
                <a:latin typeface="+mn-lt"/>
                <a:ea typeface="Calibri" panose="020F0502020204030204" pitchFamily="34" charset="0"/>
              </a:rPr>
              <a:t>H</a:t>
            </a:r>
            <a:r>
              <a:rPr lang="en-BE" sz="3000" b="1" dirty="0">
                <a:effectLst/>
                <a:latin typeface="+mn-lt"/>
                <a:ea typeface="Calibri" panose="020F0502020204030204" pitchFamily="34" charset="0"/>
              </a:rPr>
              <a:t>ow to reach the 1 million signatures</a:t>
            </a:r>
            <a:endParaRPr lang="en-BE" sz="3000" dirty="0">
              <a:latin typeface="+mn-lt"/>
            </a:endParaRPr>
          </a:p>
        </p:txBody>
      </p:sp>
      <p:sp>
        <p:nvSpPr>
          <p:cNvPr id="3" name="Content Placeholder 2">
            <a:extLst>
              <a:ext uri="{FF2B5EF4-FFF2-40B4-BE49-F238E27FC236}">
                <a16:creationId xmlns:a16="http://schemas.microsoft.com/office/drawing/2014/main" id="{EE8770C4-B1F9-4F37-AF9A-AEE908B4FF6D}"/>
              </a:ext>
            </a:extLst>
          </p:cNvPr>
          <p:cNvSpPr>
            <a:spLocks noGrp="1"/>
          </p:cNvSpPr>
          <p:nvPr>
            <p:ph idx="1"/>
          </p:nvPr>
        </p:nvSpPr>
        <p:spPr>
          <a:xfrm>
            <a:off x="612132" y="2219030"/>
            <a:ext cx="7919732" cy="4351338"/>
          </a:xfrm>
        </p:spPr>
        <p:txBody>
          <a:bodyPr/>
          <a:lstStyle/>
          <a:p>
            <a:r>
              <a:rPr lang="en-US" dirty="0"/>
              <a:t>Quotas per member state</a:t>
            </a:r>
          </a:p>
          <a:p>
            <a:endParaRPr lang="en-US" dirty="0"/>
          </a:p>
          <a:p>
            <a:r>
              <a:rPr lang="en-US" dirty="0"/>
              <a:t>Around 2700 on average per day. (!) be aware of that.</a:t>
            </a:r>
          </a:p>
          <a:p>
            <a:endParaRPr lang="en-US" dirty="0"/>
          </a:p>
          <a:p>
            <a:r>
              <a:rPr lang="en-US" dirty="0"/>
              <a:t>National campaigns: keep them updated if other member states reached the threshold (motivating and supporting effect)</a:t>
            </a:r>
          </a:p>
          <a:p>
            <a:pPr marL="0" indent="0">
              <a:buNone/>
            </a:pPr>
            <a:endParaRPr lang="en-US" dirty="0"/>
          </a:p>
          <a:p>
            <a:r>
              <a:rPr lang="en-US" dirty="0"/>
              <a:t>Target more than 1million signatures </a:t>
            </a:r>
            <a:r>
              <a:rPr lang="en-US" dirty="0">
                <a:sym typeface="Wingdings" panose="05000000000000000000" pitchFamily="2" charset="2"/>
              </a:rPr>
              <a:t> around 10% could be invalid</a:t>
            </a:r>
            <a:endParaRPr lang="en-US" dirty="0"/>
          </a:p>
          <a:p>
            <a:endParaRPr lang="en-GB" dirty="0"/>
          </a:p>
          <a:p>
            <a:r>
              <a:rPr lang="en-GB" dirty="0"/>
              <a:t>Build the campaign(s) on your strengths</a:t>
            </a:r>
            <a:endParaRPr lang="en-BE" dirty="0"/>
          </a:p>
        </p:txBody>
      </p:sp>
    </p:spTree>
    <p:extLst>
      <p:ext uri="{BB962C8B-B14F-4D97-AF65-F5344CB8AC3E}">
        <p14:creationId xmlns:p14="http://schemas.microsoft.com/office/powerpoint/2010/main" val="38395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1406-EA7C-4DD4-812A-67C662C4A06B}"/>
              </a:ext>
            </a:extLst>
          </p:cNvPr>
          <p:cNvSpPr>
            <a:spLocks noGrp="1"/>
          </p:cNvSpPr>
          <p:nvPr>
            <p:ph type="title"/>
          </p:nvPr>
        </p:nvSpPr>
        <p:spPr>
          <a:xfrm>
            <a:off x="1934653" y="1429243"/>
            <a:ext cx="5274694" cy="549786"/>
          </a:xfrm>
        </p:spPr>
        <p:txBody>
          <a:bodyPr>
            <a:normAutofit/>
          </a:bodyPr>
          <a:lstStyle/>
          <a:p>
            <a:pPr algn="ctr"/>
            <a:r>
              <a:rPr lang="en-GB" sz="3000" b="1" dirty="0">
                <a:latin typeface="+mn-lt"/>
              </a:rPr>
              <a:t>Collecting signatures - Overview</a:t>
            </a:r>
            <a:endParaRPr lang="LID4096" sz="3000" b="1" dirty="0">
              <a:latin typeface="+mn-lt"/>
            </a:endParaRPr>
          </a:p>
        </p:txBody>
      </p:sp>
      <p:sp>
        <p:nvSpPr>
          <p:cNvPr id="3" name="Content Placeholder 2">
            <a:extLst>
              <a:ext uri="{FF2B5EF4-FFF2-40B4-BE49-F238E27FC236}">
                <a16:creationId xmlns:a16="http://schemas.microsoft.com/office/drawing/2014/main" id="{724A1ED9-23B8-4C62-9AD8-AB762F8ACEE5}"/>
              </a:ext>
            </a:extLst>
          </p:cNvPr>
          <p:cNvSpPr>
            <a:spLocks noGrp="1"/>
          </p:cNvSpPr>
          <p:nvPr>
            <p:ph idx="1"/>
          </p:nvPr>
        </p:nvSpPr>
        <p:spPr>
          <a:xfrm>
            <a:off x="419304" y="1979029"/>
            <a:ext cx="8305392" cy="4486256"/>
          </a:xfrm>
        </p:spPr>
        <p:txBody>
          <a:bodyPr>
            <a:normAutofit lnSpcReduction="10000"/>
          </a:bodyPr>
          <a:lstStyle/>
          <a:p>
            <a:endParaRPr lang="en-GB" b="1" dirty="0"/>
          </a:p>
          <a:p>
            <a:r>
              <a:rPr lang="en-GB" sz="2000" b="1" dirty="0"/>
              <a:t>You will have 6 months from the date of registration of your initiative to decide when to begin the one-year collection of statements of support</a:t>
            </a:r>
            <a:r>
              <a:rPr lang="en-GB" sz="2000" dirty="0"/>
              <a:t>. </a:t>
            </a:r>
          </a:p>
          <a:p>
            <a:endParaRPr lang="en-GB" sz="2000" dirty="0"/>
          </a:p>
          <a:p>
            <a:r>
              <a:rPr lang="en-GB" sz="2000" dirty="0"/>
              <a:t>You will need to inform the Commission of the chosen date at the latest </a:t>
            </a:r>
            <a:r>
              <a:rPr lang="en-GB" sz="2000" b="1" dirty="0"/>
              <a:t>10 working days before that</a:t>
            </a:r>
            <a:r>
              <a:rPr lang="en-GB" sz="2000" dirty="0"/>
              <a:t>. </a:t>
            </a:r>
          </a:p>
          <a:p>
            <a:endParaRPr lang="en-GB" sz="2000" dirty="0"/>
          </a:p>
          <a:p>
            <a:r>
              <a:rPr lang="en-GB" sz="2000" dirty="0"/>
              <a:t>Signatories need to be </a:t>
            </a:r>
            <a:r>
              <a:rPr lang="en-GB" sz="2000" b="1" dirty="0"/>
              <a:t>EU citizens </a:t>
            </a:r>
            <a:r>
              <a:rPr lang="en-GB" sz="2000" dirty="0"/>
              <a:t>and old enough to vote in </a:t>
            </a:r>
            <a:r>
              <a:rPr lang="en-GB" sz="2000" b="1" dirty="0"/>
              <a:t>European Parliament elections</a:t>
            </a:r>
            <a:r>
              <a:rPr lang="en-GB" sz="2000" dirty="0"/>
              <a:t> (age 18 except for Austria (16), Malta (16), Greece (17) and Estonia (16)) - unless the Member State has decided to lower the minimum age for signatories to 16 and has informed the Commission accordingly.</a:t>
            </a:r>
          </a:p>
          <a:p>
            <a:endParaRPr lang="en-GB" sz="2000" dirty="0"/>
          </a:p>
          <a:p>
            <a:r>
              <a:rPr lang="en-GB" sz="2000" dirty="0"/>
              <a:t>You can collect signatures on paper &amp; online</a:t>
            </a:r>
            <a:endParaRPr lang="LID4096" sz="2000" dirty="0"/>
          </a:p>
        </p:txBody>
      </p:sp>
    </p:spTree>
    <p:extLst>
      <p:ext uri="{BB962C8B-B14F-4D97-AF65-F5344CB8AC3E}">
        <p14:creationId xmlns:p14="http://schemas.microsoft.com/office/powerpoint/2010/main" val="9502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1615-7838-44AC-9C44-15525FC5BE54}"/>
              </a:ext>
            </a:extLst>
          </p:cNvPr>
          <p:cNvSpPr>
            <a:spLocks noGrp="1"/>
          </p:cNvSpPr>
          <p:nvPr>
            <p:ph type="title"/>
          </p:nvPr>
        </p:nvSpPr>
        <p:spPr>
          <a:xfrm>
            <a:off x="2275809" y="1317563"/>
            <a:ext cx="4592382" cy="500716"/>
          </a:xfrm>
        </p:spPr>
        <p:txBody>
          <a:bodyPr>
            <a:noAutofit/>
          </a:bodyPr>
          <a:lstStyle/>
          <a:p>
            <a:pPr algn="ctr"/>
            <a:r>
              <a:rPr lang="en-GB" sz="3000" b="1" dirty="0">
                <a:latin typeface="+mn-lt"/>
                <a:ea typeface="Lato" panose="020F0502020204030203" pitchFamily="34" charset="0"/>
                <a:cs typeface="Lato" panose="020F0502020204030203" pitchFamily="34" charset="0"/>
              </a:rPr>
              <a:t>Outline of today’s </a:t>
            </a:r>
            <a:r>
              <a:rPr lang="en-BE" sz="3000" b="1" dirty="0">
                <a:latin typeface="+mn-lt"/>
                <a:ea typeface="Lato" panose="020F0502020204030203" pitchFamily="34" charset="0"/>
                <a:cs typeface="Lato" panose="020F0502020204030203" pitchFamily="34" charset="0"/>
              </a:rPr>
              <a:t>webinar</a:t>
            </a:r>
            <a:r>
              <a:rPr lang="en-GB" sz="3000" b="1" dirty="0">
                <a:latin typeface="+mn-lt"/>
                <a:ea typeface="Lato" panose="020F0502020204030203" pitchFamily="34" charset="0"/>
                <a:cs typeface="Lato" panose="020F0502020204030203" pitchFamily="34" charset="0"/>
              </a:rPr>
              <a:t> </a:t>
            </a:r>
            <a:endParaRPr lang="en-BE" sz="3000" b="1" dirty="0">
              <a:latin typeface="+mn-lt"/>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10E0E33B-E7F3-4C90-8055-6086CCA41426}"/>
              </a:ext>
            </a:extLst>
          </p:cNvPr>
          <p:cNvSpPr>
            <a:spLocks noGrp="1"/>
          </p:cNvSpPr>
          <p:nvPr>
            <p:ph idx="1"/>
          </p:nvPr>
        </p:nvSpPr>
        <p:spPr>
          <a:xfrm>
            <a:off x="628650" y="1985113"/>
            <a:ext cx="7886700" cy="4351338"/>
          </a:xfrm>
        </p:spPr>
        <p:txBody>
          <a:bodyPr>
            <a:normAutofit lnSpcReduction="10000"/>
          </a:bodyPr>
          <a:lstStyle/>
          <a:p>
            <a:pPr marL="342900" lvl="0" indent="-342900" fontAlgn="base">
              <a:buFont typeface="+mj-lt"/>
              <a:buAutoNum type="arabicPeriod"/>
              <a:tabLst>
                <a:tab pos="457200" algn="l"/>
              </a:tabLst>
            </a:pPr>
            <a:r>
              <a:rPr lang="en-BE" sz="2000" dirty="0">
                <a:solidFill>
                  <a:srgbClr val="000000"/>
                </a:solidFill>
                <a:effectLst/>
                <a:ea typeface="Lato" panose="020F0502020204030203" pitchFamily="34" charset="0"/>
                <a:cs typeface="Lato" panose="020F0502020204030203" pitchFamily="34" charset="0"/>
              </a:rPr>
              <a:t>Introduction</a:t>
            </a:r>
            <a:endParaRPr lang="en-GB" sz="2000" dirty="0">
              <a:solidFill>
                <a:srgbClr val="000000"/>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BE" sz="2000" dirty="0">
              <a:solidFill>
                <a:srgbClr val="000000"/>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solidFill>
                  <a:srgbClr val="000000"/>
                </a:solidFill>
                <a:effectLst/>
                <a:ea typeface="Lato" panose="020F0502020204030203" pitchFamily="34" charset="0"/>
                <a:cs typeface="Lato" panose="020F0502020204030203" pitchFamily="34" charset="0"/>
              </a:rPr>
              <a:t>Understanding the areas of Commission competences and managing the registration process</a:t>
            </a:r>
            <a:r>
              <a:rPr lang="en-BE" sz="2000" dirty="0">
                <a:solidFill>
                  <a:srgbClr val="000000"/>
                </a:solidFill>
                <a:ea typeface="Lato" panose="020F0502020204030203" pitchFamily="34" charset="0"/>
                <a:cs typeface="Lato" panose="020F0502020204030203" pitchFamily="34" charset="0"/>
              </a:rPr>
              <a:t> - </a:t>
            </a:r>
            <a:r>
              <a:rPr lang="en-BE" sz="2000" dirty="0">
                <a:solidFill>
                  <a:srgbClr val="000000"/>
                </a:solidFill>
                <a:effectLst/>
                <a:ea typeface="Lato" panose="020F0502020204030203" pitchFamily="34" charset="0"/>
                <a:cs typeface="Lato" panose="020F0502020204030203" pitchFamily="34" charset="0"/>
              </a:rPr>
              <a:t>Practical aspects of the ECI</a:t>
            </a:r>
            <a:r>
              <a:rPr lang="en-BE" sz="2000" dirty="0">
                <a:solidFill>
                  <a:srgbClr val="000000"/>
                </a:solidFill>
                <a:ea typeface="Lato" panose="020F0502020204030203" pitchFamily="34" charset="0"/>
                <a:cs typeface="Lato" panose="020F0502020204030203" pitchFamily="34" charset="0"/>
              </a:rPr>
              <a:t> and what the ECI Forum is.</a:t>
            </a:r>
          </a:p>
          <a:p>
            <a:pPr marL="0" lvl="0" indent="0" fontAlgn="base">
              <a:buNone/>
              <a:tabLst>
                <a:tab pos="457200" algn="l"/>
              </a:tabLst>
            </a:pPr>
            <a:endParaRPr lang="en-BE" sz="2000" dirty="0">
              <a:effectLst/>
              <a:ea typeface="Lato" panose="020F0502020204030203" pitchFamily="34" charset="0"/>
              <a:cs typeface="Lato" panose="020F0502020204030203" pitchFamily="34" charset="0"/>
            </a:endParaRPr>
          </a:p>
          <a:p>
            <a:pPr marL="342900" lvl="0" indent="-342900" fontAlgn="base">
              <a:buFont typeface="+mj-lt"/>
              <a:buAutoNum type="arabicPeriod" startAt="3"/>
            </a:pPr>
            <a:r>
              <a:rPr lang="en-US" sz="2000" dirty="0">
                <a:solidFill>
                  <a:srgbClr val="000000"/>
                </a:solidFill>
                <a:effectLst/>
                <a:ea typeface="Lato" panose="020F0502020204030203" pitchFamily="34" charset="0"/>
                <a:cs typeface="Lato" panose="020F0502020204030203" pitchFamily="34" charset="0"/>
              </a:rPr>
              <a:t>Campaigning for a European Citizens' Initiative</a:t>
            </a:r>
            <a:r>
              <a:rPr lang="en-BE" sz="2000" dirty="0">
                <a:solidFill>
                  <a:srgbClr val="000000"/>
                </a:solidFill>
                <a:ea typeface="Lato" panose="020F0502020204030203" pitchFamily="34" charset="0"/>
                <a:cs typeface="Lato" panose="020F0502020204030203" pitchFamily="34" charset="0"/>
              </a:rPr>
              <a:t> -</a:t>
            </a:r>
            <a:r>
              <a:rPr lang="en-US" sz="2000" dirty="0">
                <a:solidFill>
                  <a:srgbClr val="000000"/>
                </a:solidFill>
                <a:effectLst/>
                <a:ea typeface="Lato" panose="020F0502020204030203" pitchFamily="34" charset="0"/>
                <a:cs typeface="Lato" panose="020F0502020204030203" pitchFamily="34" charset="0"/>
              </a:rPr>
              <a:t> </a:t>
            </a:r>
            <a:r>
              <a:rPr lang="en-GB" sz="2000" dirty="0">
                <a:solidFill>
                  <a:srgbClr val="000000"/>
                </a:solidFill>
                <a:ea typeface="Lato" panose="020F0502020204030203" pitchFamily="34" charset="0"/>
                <a:cs typeface="Lato" panose="020F0502020204030203" pitchFamily="34" charset="0"/>
              </a:rPr>
              <a:t>what has worked well, what needs to be improved</a:t>
            </a:r>
            <a:r>
              <a:rPr lang="en-BE" sz="2000" dirty="0">
                <a:solidFill>
                  <a:srgbClr val="000000"/>
                </a:solidFill>
                <a:ea typeface="Lato" panose="020F0502020204030203" pitchFamily="34" charset="0"/>
                <a:cs typeface="Lato" panose="020F0502020204030203" pitchFamily="34" charset="0"/>
              </a:rPr>
              <a:t>.</a:t>
            </a:r>
          </a:p>
          <a:p>
            <a:pPr marL="342900" lvl="0" indent="-342900" fontAlgn="base">
              <a:buFont typeface="+mj-lt"/>
              <a:buAutoNum type="arabicPeriod" startAt="3"/>
            </a:pPr>
            <a:endParaRPr lang="en-BE" sz="2000" dirty="0">
              <a:solidFill>
                <a:srgbClr val="000000"/>
              </a:solidFill>
              <a:ea typeface="Lato" panose="020F0502020204030203" pitchFamily="34" charset="0"/>
              <a:cs typeface="Lato" panose="020F0502020204030203" pitchFamily="34" charset="0"/>
            </a:endParaRPr>
          </a:p>
          <a:p>
            <a:pPr marL="342900" lvl="0" indent="-342900" fontAlgn="base">
              <a:buFont typeface="+mj-lt"/>
              <a:buAutoNum type="arabicPeriod" startAt="3"/>
            </a:pPr>
            <a:r>
              <a:rPr lang="en-US" sz="2000" dirty="0">
                <a:solidFill>
                  <a:srgbClr val="000000"/>
                </a:solidFill>
                <a:ea typeface="Lato" panose="020F0502020204030203" pitchFamily="34" charset="0"/>
                <a:cs typeface="Lato" panose="020F0502020204030203" pitchFamily="34" charset="0"/>
              </a:rPr>
              <a:t>Support Networks, Fundraising and Advocacy </a:t>
            </a:r>
            <a:r>
              <a:rPr lang="en-BE" sz="2000" dirty="0">
                <a:solidFill>
                  <a:srgbClr val="000000"/>
                </a:solidFill>
                <a:ea typeface="Lato" panose="020F0502020204030203" pitchFamily="34" charset="0"/>
                <a:cs typeface="Lato" panose="020F0502020204030203" pitchFamily="34" charset="0"/>
              </a:rPr>
              <a:t>– how to reach 1 million signatures.</a:t>
            </a:r>
            <a:endParaRPr lang="en-GB" sz="2000" dirty="0">
              <a:solidFill>
                <a:srgbClr val="000000"/>
              </a:solidFill>
              <a:ea typeface="Lato" panose="020F0502020204030203" pitchFamily="34" charset="0"/>
              <a:cs typeface="Lato" panose="020F0502020204030203" pitchFamily="34" charset="0"/>
            </a:endParaRPr>
          </a:p>
          <a:p>
            <a:pPr lvl="2" fontAlgn="base"/>
            <a:endParaRPr lang="en-GB" sz="2000" dirty="0">
              <a:solidFill>
                <a:srgbClr val="000000"/>
              </a:solidFill>
              <a:ea typeface="Lato" panose="020F0502020204030203" pitchFamily="34" charset="0"/>
              <a:cs typeface="Lato" panose="020F0502020204030203" pitchFamily="34" charset="0"/>
            </a:endParaRPr>
          </a:p>
          <a:p>
            <a:pPr marL="342900" lvl="0" indent="-342900" fontAlgn="base">
              <a:buFont typeface="+mj-lt"/>
              <a:buAutoNum type="arabicPeriod" startAt="3"/>
            </a:pPr>
            <a:r>
              <a:rPr lang="en-GB" sz="2000" dirty="0">
                <a:ea typeface="Lato" panose="020F0502020204030203" pitchFamily="34" charset="0"/>
                <a:cs typeface="Lato" panose="020F0502020204030203" pitchFamily="34" charset="0"/>
              </a:rPr>
              <a:t>Q&amp;A – Interactive Discussion </a:t>
            </a:r>
          </a:p>
          <a:p>
            <a:endParaRPr lang="en-BE" dirty="0"/>
          </a:p>
        </p:txBody>
      </p:sp>
    </p:spTree>
    <p:extLst>
      <p:ext uri="{BB962C8B-B14F-4D97-AF65-F5344CB8AC3E}">
        <p14:creationId xmlns:p14="http://schemas.microsoft.com/office/powerpoint/2010/main" val="405253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DC90F-AB7C-416E-96E6-3FF85A4842BF}"/>
              </a:ext>
            </a:extLst>
          </p:cNvPr>
          <p:cNvSpPr>
            <a:spLocks noGrp="1"/>
          </p:cNvSpPr>
          <p:nvPr>
            <p:ph type="title"/>
          </p:nvPr>
        </p:nvSpPr>
        <p:spPr>
          <a:xfrm>
            <a:off x="482458" y="791648"/>
            <a:ext cx="2571750" cy="1719072"/>
          </a:xfrm>
        </p:spPr>
        <p:txBody>
          <a:bodyPr anchor="b">
            <a:normAutofit/>
          </a:bodyPr>
          <a:lstStyle/>
          <a:p>
            <a:r>
              <a:rPr lang="en-GB" sz="4700" b="1" dirty="0"/>
              <a:t>Some statistics </a:t>
            </a:r>
            <a:endParaRPr lang="en-BE" sz="4700" b="1"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A50EDB-DD04-4725-8C13-03BF12E2C2E0}"/>
              </a:ext>
            </a:extLst>
          </p:cNvPr>
          <p:cNvSpPr>
            <a:spLocks noGrp="1"/>
          </p:cNvSpPr>
          <p:nvPr>
            <p:ph idx="1"/>
          </p:nvPr>
        </p:nvSpPr>
        <p:spPr>
          <a:xfrm>
            <a:off x="383084" y="2837768"/>
            <a:ext cx="2571750" cy="3410712"/>
          </a:xfrm>
        </p:spPr>
        <p:txBody>
          <a:bodyPr anchor="t">
            <a:normAutofit/>
          </a:bodyPr>
          <a:lstStyle/>
          <a:p>
            <a:r>
              <a:rPr lang="en-US" sz="1600" b="1" dirty="0">
                <a:latin typeface="arial" panose="020B0604020202020204" pitchFamily="34" charset="0"/>
                <a:hlinkClick r:id="rId3"/>
              </a:rPr>
              <a:t>9</a:t>
            </a:r>
            <a:r>
              <a:rPr lang="en-BE" sz="1600" b="1" dirty="0">
                <a:latin typeface="arial" panose="020B0604020202020204" pitchFamily="34" charset="0"/>
                <a:hlinkClick r:id="rId3"/>
              </a:rPr>
              <a:t>5</a:t>
            </a:r>
            <a:r>
              <a:rPr lang="en-US" sz="1600" b="1" u="none" strike="noStrike" dirty="0">
                <a:effectLst/>
                <a:latin typeface="arial" panose="020B0604020202020204" pitchFamily="34" charset="0"/>
                <a:hlinkClick r:id="rId3"/>
              </a:rPr>
              <a:t> Registered Initiatives</a:t>
            </a:r>
            <a:endParaRPr lang="en-US" sz="1600" b="1" dirty="0">
              <a:effectLst/>
            </a:endParaRPr>
          </a:p>
          <a:p>
            <a:endParaRPr lang="en-GB" sz="1600" dirty="0"/>
          </a:p>
          <a:p>
            <a:r>
              <a:rPr lang="en-US" sz="1600" b="1" u="none" strike="noStrike" dirty="0">
                <a:effectLst/>
                <a:latin typeface="arial" panose="020B0604020202020204" pitchFamily="34" charset="0"/>
                <a:hlinkClick r:id="rId4"/>
              </a:rPr>
              <a:t>6 Answered Initiatives</a:t>
            </a:r>
            <a:endParaRPr lang="en-US" sz="1600" b="1" dirty="0">
              <a:effectLst/>
            </a:endParaRPr>
          </a:p>
          <a:p>
            <a:endParaRPr lang="en-GB" sz="1600" dirty="0"/>
          </a:p>
          <a:p>
            <a:r>
              <a:rPr lang="en-US" sz="1600" b="1" u="none" strike="noStrike" dirty="0">
                <a:effectLst/>
                <a:latin typeface="arial" panose="020B0604020202020204" pitchFamily="34" charset="0"/>
                <a:hlinkClick r:id="rId5"/>
              </a:rPr>
              <a:t>111 Registration requests</a:t>
            </a:r>
            <a:endParaRPr lang="en-US" sz="1600" b="1" dirty="0">
              <a:effectLst/>
            </a:endParaRPr>
          </a:p>
          <a:p>
            <a:endParaRPr lang="en-GB" sz="1600" dirty="0"/>
          </a:p>
          <a:p>
            <a:r>
              <a:rPr lang="en-BE" sz="1600" b="1" dirty="0">
                <a:latin typeface="arial" panose="020B0604020202020204" pitchFamily="34" charset="0"/>
              </a:rPr>
              <a:t>3</a:t>
            </a:r>
            <a:r>
              <a:rPr lang="en-US" sz="1600" b="1" i="0" dirty="0">
                <a:effectLst/>
                <a:latin typeface="arial" panose="020B0604020202020204" pitchFamily="34" charset="0"/>
              </a:rPr>
              <a:t> Verification ongoing</a:t>
            </a:r>
          </a:p>
          <a:p>
            <a:endParaRPr lang="en-US" sz="1600" b="1" dirty="0">
              <a:latin typeface="arial" panose="020B0604020202020204" pitchFamily="34" charset="0"/>
            </a:endParaRPr>
          </a:p>
          <a:p>
            <a:r>
              <a:rPr lang="en-US" sz="1600" b="1" i="0" dirty="0">
                <a:effectLst/>
                <a:latin typeface="arial" panose="020B0604020202020204" pitchFamily="34" charset="0"/>
              </a:rPr>
              <a:t>4 Collection Closed</a:t>
            </a:r>
          </a:p>
          <a:p>
            <a:endParaRPr lang="en-BE" sz="1600" dirty="0"/>
          </a:p>
        </p:txBody>
      </p:sp>
      <p:graphicFrame>
        <p:nvGraphicFramePr>
          <p:cNvPr id="5" name="Table 5">
            <a:extLst>
              <a:ext uri="{FF2B5EF4-FFF2-40B4-BE49-F238E27FC236}">
                <a16:creationId xmlns:a16="http://schemas.microsoft.com/office/drawing/2014/main" id="{C8C48AC9-A0BE-8164-F6FB-8C48D4BDE2DE}"/>
              </a:ext>
            </a:extLst>
          </p:cNvPr>
          <p:cNvGraphicFramePr>
            <a:graphicFrameLocks noGrp="1"/>
          </p:cNvGraphicFramePr>
          <p:nvPr>
            <p:extLst>
              <p:ext uri="{D42A27DB-BD31-4B8C-83A1-F6EECF244321}">
                <p14:modId xmlns:p14="http://schemas.microsoft.com/office/powerpoint/2010/main" val="463456222"/>
              </p:ext>
            </p:extLst>
          </p:nvPr>
        </p:nvGraphicFramePr>
        <p:xfrm>
          <a:off x="2985889" y="2573756"/>
          <a:ext cx="6096000" cy="24746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0856460"/>
                    </a:ext>
                  </a:extLst>
                </a:gridCol>
                <a:gridCol w="2032000">
                  <a:extLst>
                    <a:ext uri="{9D8B030D-6E8A-4147-A177-3AD203B41FA5}">
                      <a16:colId xmlns:a16="http://schemas.microsoft.com/office/drawing/2014/main" val="1748250846"/>
                    </a:ext>
                  </a:extLst>
                </a:gridCol>
                <a:gridCol w="2032000">
                  <a:extLst>
                    <a:ext uri="{9D8B030D-6E8A-4147-A177-3AD203B41FA5}">
                      <a16:colId xmlns:a16="http://schemas.microsoft.com/office/drawing/2014/main" val="2257815527"/>
                    </a:ext>
                  </a:extLst>
                </a:gridCol>
              </a:tblGrid>
              <a:tr h="4477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28551558"/>
                  </a:ext>
                </a:extLst>
              </a:tr>
              <a:tr h="370840">
                <a:tc>
                  <a:txBody>
                    <a:bodyPr/>
                    <a:lstStyle/>
                    <a:p>
                      <a:r>
                        <a:rPr lang="en-US" sz="2400" dirty="0">
                          <a:latin typeface="+mj-lt"/>
                        </a:rPr>
                        <a:t>1</a:t>
                      </a:r>
                      <a:r>
                        <a:rPr lang="en-BE" sz="2400" dirty="0">
                          <a:latin typeface="+mj-lt"/>
                        </a:rPr>
                        <a:t>0</a:t>
                      </a:r>
                      <a:endParaRPr lang="en-US" sz="24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BE" sz="2400" dirty="0">
                          <a:latin typeface="+mj-lt"/>
                        </a:rPr>
                        <a:t>4</a:t>
                      </a:r>
                      <a:endParaRPr lang="en-US" sz="24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2400" dirty="0">
                          <a:latin typeface="+mj-lt"/>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10339041"/>
                  </a:ext>
                </a:extLst>
              </a:tr>
              <a:tr h="370840">
                <a:tc>
                  <a:txBody>
                    <a:bodyPr/>
                    <a:lstStyle/>
                    <a:p>
                      <a:r>
                        <a:rPr lang="en-US" sz="1200" b="1" dirty="0">
                          <a:latin typeface="+mj-lt"/>
                        </a:rPr>
                        <a:t>Collection Ongoing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200" b="1" dirty="0">
                          <a:latin typeface="+mj-lt"/>
                        </a:rPr>
                        <a:t>To start collection soon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200" b="1" dirty="0">
                          <a:latin typeface="+mj-lt"/>
                        </a:rPr>
                        <a:t>Final outcome to be reported/pre-verification stage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68262355"/>
                  </a:ext>
                </a:extLst>
              </a:tr>
              <a:tr h="141530">
                <a:tc>
                  <a:txBody>
                    <a:bodyPr/>
                    <a:lstStyle/>
                    <a:p>
                      <a:r>
                        <a:rPr lang="en-US" sz="1100" dirty="0">
                          <a:latin typeface="+mj-lt"/>
                        </a:rPr>
                        <a:t>Initiatives open for signatures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100" dirty="0">
                          <a:latin typeface="+mj-lt"/>
                        </a:rPr>
                        <a:t>Registered initiatives which should start collection of signatures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100" dirty="0">
                          <a:latin typeface="+mj-lt"/>
                        </a:rPr>
                        <a:t>Collection period completed; awaiting information from </a:t>
                      </a:r>
                      <a:r>
                        <a:rPr lang="en-US" sz="1100" dirty="0" err="1">
                          <a:latin typeface="+mj-lt"/>
                        </a:rPr>
                        <a:t>organisers</a:t>
                      </a:r>
                      <a:r>
                        <a:rPr lang="en-US" sz="1100" dirty="0">
                          <a:latin typeface="+mj-lt"/>
                        </a:rPr>
                        <a:t> about the outcome or for the </a:t>
                      </a:r>
                      <a:r>
                        <a:rPr lang="en-US" sz="1100" dirty="0" err="1">
                          <a:latin typeface="+mj-lt"/>
                        </a:rPr>
                        <a:t>organisers</a:t>
                      </a:r>
                      <a:r>
                        <a:rPr lang="en-US" sz="1100" dirty="0">
                          <a:latin typeface="+mj-lt"/>
                        </a:rPr>
                        <a:t> to launch their verification process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58012052"/>
                  </a:ext>
                </a:extLst>
              </a:tr>
            </a:tbl>
          </a:graphicData>
        </a:graphic>
      </p:graphicFrame>
      <p:pic>
        <p:nvPicPr>
          <p:cNvPr id="18" name="Graphic 17" descr="Bar graph with upward trend with solid fill">
            <a:extLst>
              <a:ext uri="{FF2B5EF4-FFF2-40B4-BE49-F238E27FC236}">
                <a16:creationId xmlns:a16="http://schemas.microsoft.com/office/drawing/2014/main" id="{B4C9710B-7E69-014D-8802-CAE55FB2F1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0439" y="2633582"/>
            <a:ext cx="364530" cy="364530"/>
          </a:xfrm>
          <a:prstGeom prst="rect">
            <a:avLst/>
          </a:prstGeom>
        </p:spPr>
      </p:pic>
      <p:pic>
        <p:nvPicPr>
          <p:cNvPr id="20" name="Graphic 19" descr="Magnifying glass outline">
            <a:extLst>
              <a:ext uri="{FF2B5EF4-FFF2-40B4-BE49-F238E27FC236}">
                <a16:creationId xmlns:a16="http://schemas.microsoft.com/office/drawing/2014/main" id="{8B136246-547A-82FA-8F73-D9B813913B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39398" y="2633582"/>
            <a:ext cx="364530" cy="364530"/>
          </a:xfrm>
          <a:prstGeom prst="rect">
            <a:avLst/>
          </a:prstGeom>
        </p:spPr>
      </p:pic>
      <p:pic>
        <p:nvPicPr>
          <p:cNvPr id="22" name="Graphic 21" descr="Hourglass 30% outline">
            <a:extLst>
              <a:ext uri="{FF2B5EF4-FFF2-40B4-BE49-F238E27FC236}">
                <a16:creationId xmlns:a16="http://schemas.microsoft.com/office/drawing/2014/main" id="{C2D6158D-BFD4-6393-A3DA-773C7BBC20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43461" y="2633582"/>
            <a:ext cx="364530" cy="364530"/>
          </a:xfrm>
          <a:prstGeom prst="rect">
            <a:avLst/>
          </a:prstGeom>
        </p:spPr>
      </p:pic>
    </p:spTree>
    <p:extLst>
      <p:ext uri="{BB962C8B-B14F-4D97-AF65-F5344CB8AC3E}">
        <p14:creationId xmlns:p14="http://schemas.microsoft.com/office/powerpoint/2010/main" val="115723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9ECE3-59FA-4B00-A396-8E39A94F0494}"/>
              </a:ext>
            </a:extLst>
          </p:cNvPr>
          <p:cNvSpPr>
            <a:spLocks noGrp="1"/>
          </p:cNvSpPr>
          <p:nvPr>
            <p:ph type="title"/>
          </p:nvPr>
        </p:nvSpPr>
        <p:spPr>
          <a:xfrm>
            <a:off x="439858" y="1683756"/>
            <a:ext cx="2336449" cy="2396359"/>
          </a:xfrm>
        </p:spPr>
        <p:txBody>
          <a:bodyPr anchor="b">
            <a:normAutofit/>
          </a:bodyPr>
          <a:lstStyle/>
          <a:p>
            <a:pPr algn="r"/>
            <a:r>
              <a:rPr lang="en-GB" sz="3200" b="1" dirty="0">
                <a:solidFill>
                  <a:srgbClr val="FFFFFF"/>
                </a:solidFill>
              </a:rPr>
              <a:t>Critical Points to Reflect Upon </a:t>
            </a:r>
            <a:br>
              <a:rPr lang="en-GB" sz="3200" b="1" dirty="0">
                <a:solidFill>
                  <a:srgbClr val="FFFFFF"/>
                </a:solidFill>
              </a:rPr>
            </a:br>
            <a:endParaRPr lang="en-BE" sz="3200" b="1" dirty="0">
              <a:solidFill>
                <a:srgbClr val="FFFFFF"/>
              </a:solidFill>
            </a:endParaRPr>
          </a:p>
        </p:txBody>
      </p:sp>
      <p:graphicFrame>
        <p:nvGraphicFramePr>
          <p:cNvPr id="5" name="Content Placeholder 2">
            <a:extLst>
              <a:ext uri="{FF2B5EF4-FFF2-40B4-BE49-F238E27FC236}">
                <a16:creationId xmlns:a16="http://schemas.microsoft.com/office/drawing/2014/main" id="{45C258C3-0507-4F12-8FF9-FD41BC9D2FB8}"/>
              </a:ext>
            </a:extLst>
          </p:cNvPr>
          <p:cNvGraphicFramePr>
            <a:graphicFrameLocks noGrp="1"/>
          </p:cNvGraphicFramePr>
          <p:nvPr>
            <p:ph idx="1"/>
            <p:extLst>
              <p:ext uri="{D42A27DB-BD31-4B8C-83A1-F6EECF244321}">
                <p14:modId xmlns:p14="http://schemas.microsoft.com/office/powerpoint/2010/main" val="37259835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724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1615-7838-44AC-9C44-15525FC5BE54}"/>
              </a:ext>
            </a:extLst>
          </p:cNvPr>
          <p:cNvSpPr>
            <a:spLocks noGrp="1"/>
          </p:cNvSpPr>
          <p:nvPr>
            <p:ph type="title"/>
          </p:nvPr>
        </p:nvSpPr>
        <p:spPr>
          <a:xfrm>
            <a:off x="2138157" y="1524040"/>
            <a:ext cx="4592382" cy="500716"/>
          </a:xfrm>
        </p:spPr>
        <p:txBody>
          <a:bodyPr>
            <a:noAutofit/>
          </a:bodyPr>
          <a:lstStyle/>
          <a:p>
            <a:pPr algn="ctr"/>
            <a:r>
              <a:rPr lang="en-GB" sz="3000" b="1" dirty="0">
                <a:latin typeface="+mn-lt"/>
                <a:ea typeface="Lato" panose="020F0502020204030203" pitchFamily="34" charset="0"/>
                <a:cs typeface="Lato" panose="020F0502020204030203" pitchFamily="34" charset="0"/>
              </a:rPr>
              <a:t>Q</a:t>
            </a:r>
            <a:r>
              <a:rPr lang="en-BE" sz="3000" b="1" dirty="0" err="1">
                <a:latin typeface="+mn-lt"/>
                <a:ea typeface="Lato" panose="020F0502020204030203" pitchFamily="34" charset="0"/>
                <a:cs typeface="Lato" panose="020F0502020204030203" pitchFamily="34" charset="0"/>
              </a:rPr>
              <a:t>uestions</a:t>
            </a:r>
            <a:r>
              <a:rPr lang="en-BE" sz="3000" b="1" dirty="0">
                <a:latin typeface="+mn-lt"/>
                <a:ea typeface="Lato" panose="020F0502020204030203" pitchFamily="34" charset="0"/>
                <a:cs typeface="Lato" panose="020F0502020204030203" pitchFamily="34" charset="0"/>
              </a:rPr>
              <a:t> received on the ECI Forum</a:t>
            </a:r>
          </a:p>
        </p:txBody>
      </p:sp>
      <p:sp>
        <p:nvSpPr>
          <p:cNvPr id="3" name="Content Placeholder 2">
            <a:extLst>
              <a:ext uri="{FF2B5EF4-FFF2-40B4-BE49-F238E27FC236}">
                <a16:creationId xmlns:a16="http://schemas.microsoft.com/office/drawing/2014/main" id="{10E0E33B-E7F3-4C90-8055-6086CCA41426}"/>
              </a:ext>
            </a:extLst>
          </p:cNvPr>
          <p:cNvSpPr>
            <a:spLocks noGrp="1"/>
          </p:cNvSpPr>
          <p:nvPr>
            <p:ph idx="1"/>
          </p:nvPr>
        </p:nvSpPr>
        <p:spPr>
          <a:xfrm>
            <a:off x="628650" y="2506662"/>
            <a:ext cx="7886700" cy="4351338"/>
          </a:xfrm>
        </p:spPr>
        <p:txBody>
          <a:bodyPr>
            <a:normAutofit/>
          </a:bodyPr>
          <a:lstStyle/>
          <a:p>
            <a:pPr marL="342900" lvl="0" indent="-342900" fontAlgn="base">
              <a:buFont typeface="+mj-lt"/>
              <a:buAutoNum type="arabicPeriod"/>
              <a:tabLst>
                <a:tab pos="457200" algn="l"/>
              </a:tabLst>
            </a:pPr>
            <a:r>
              <a:rPr lang="en-US" sz="2000" dirty="0">
                <a:effectLst/>
                <a:ea typeface="Lato" panose="020F0502020204030203" pitchFamily="34" charset="0"/>
                <a:cs typeface="Lato" panose="020F0502020204030203" pitchFamily="34" charset="0"/>
              </a:rPr>
              <a:t>What happens if a voter signs more than once an ECI? This can happen if e.g. she/he forgets what he did months ago. Are then all signatures of this person invalid or at least only one vote is counted? One vote counts</a:t>
            </a:r>
            <a:endParaRPr lang="en-BE" sz="2000" dirty="0">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US" sz="2000" dirty="0">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effectLst/>
                <a:ea typeface="Lato" panose="020F0502020204030203" pitchFamily="34" charset="0"/>
                <a:cs typeface="Lato" panose="020F0502020204030203" pitchFamily="34" charset="0"/>
              </a:rPr>
              <a:t>How it is ensured, that person A cannot vote for Person B? </a:t>
            </a:r>
            <a:endParaRPr lang="en-BE" sz="2000" dirty="0">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US" sz="2000" dirty="0">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effectLst/>
                <a:ea typeface="Lato" panose="020F0502020204030203" pitchFamily="34" charset="0"/>
                <a:cs typeface="Lato" panose="020F0502020204030203" pitchFamily="34" charset="0"/>
              </a:rPr>
              <a:t>It is very difficult to gather 1 million signatures, so every vote is very precious. And we know that in every ECI more than 5% or even 10% are declared invalid? Why this happens and what an ECI organizer can do in order to reduce the number of invalid signatures?</a:t>
            </a:r>
          </a:p>
          <a:p>
            <a:endParaRPr lang="en-BE" dirty="0"/>
          </a:p>
        </p:txBody>
      </p:sp>
    </p:spTree>
    <p:extLst>
      <p:ext uri="{BB962C8B-B14F-4D97-AF65-F5344CB8AC3E}">
        <p14:creationId xmlns:p14="http://schemas.microsoft.com/office/powerpoint/2010/main" val="16571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1615-7838-44AC-9C44-15525FC5BE54}"/>
              </a:ext>
            </a:extLst>
          </p:cNvPr>
          <p:cNvSpPr>
            <a:spLocks noGrp="1"/>
          </p:cNvSpPr>
          <p:nvPr>
            <p:ph type="title"/>
          </p:nvPr>
        </p:nvSpPr>
        <p:spPr>
          <a:xfrm>
            <a:off x="2275809" y="1317563"/>
            <a:ext cx="4592382" cy="500716"/>
          </a:xfrm>
        </p:spPr>
        <p:txBody>
          <a:bodyPr>
            <a:noAutofit/>
          </a:bodyPr>
          <a:lstStyle/>
          <a:p>
            <a:pPr algn="ctr"/>
            <a:r>
              <a:rPr lang="en-GB" sz="3000" b="1" dirty="0">
                <a:latin typeface="+mn-lt"/>
                <a:ea typeface="Lato" panose="020F0502020204030203" pitchFamily="34" charset="0"/>
                <a:cs typeface="Lato" panose="020F0502020204030203" pitchFamily="34" charset="0"/>
              </a:rPr>
              <a:t>Outline of today’s </a:t>
            </a:r>
            <a:r>
              <a:rPr lang="en-BE" sz="3000" b="1" dirty="0">
                <a:latin typeface="+mn-lt"/>
                <a:ea typeface="Lato" panose="020F0502020204030203" pitchFamily="34" charset="0"/>
                <a:cs typeface="Lato" panose="020F0502020204030203" pitchFamily="34" charset="0"/>
              </a:rPr>
              <a:t>webinar</a:t>
            </a:r>
            <a:r>
              <a:rPr lang="en-GB" sz="3000" b="1" dirty="0">
                <a:latin typeface="+mn-lt"/>
                <a:ea typeface="Lato" panose="020F0502020204030203" pitchFamily="34" charset="0"/>
                <a:cs typeface="Lato" panose="020F0502020204030203" pitchFamily="34" charset="0"/>
              </a:rPr>
              <a:t> </a:t>
            </a:r>
            <a:endParaRPr lang="en-BE" sz="3000" b="1" dirty="0">
              <a:latin typeface="+mn-lt"/>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10E0E33B-E7F3-4C90-8055-6086CCA41426}"/>
              </a:ext>
            </a:extLst>
          </p:cNvPr>
          <p:cNvSpPr>
            <a:spLocks noGrp="1"/>
          </p:cNvSpPr>
          <p:nvPr>
            <p:ph idx="1"/>
          </p:nvPr>
        </p:nvSpPr>
        <p:spPr>
          <a:xfrm>
            <a:off x="628650" y="1985113"/>
            <a:ext cx="7886700" cy="4351338"/>
          </a:xfrm>
        </p:spPr>
        <p:txBody>
          <a:bodyPr>
            <a:normAutofit lnSpcReduction="10000"/>
          </a:bodyPr>
          <a:lstStyle/>
          <a:p>
            <a:pPr marL="342900" lvl="0" indent="-342900" fontAlgn="base">
              <a:buFont typeface="+mj-lt"/>
              <a:buAutoNum type="arabicPeriod"/>
              <a:tabLst>
                <a:tab pos="457200" algn="l"/>
              </a:tabLst>
            </a:pPr>
            <a:r>
              <a:rPr lang="en-BE" sz="2000" dirty="0">
                <a:solidFill>
                  <a:schemeClr val="bg2">
                    <a:lumMod val="75000"/>
                  </a:schemeClr>
                </a:solidFill>
                <a:effectLst/>
                <a:ea typeface="Lato" panose="020F0502020204030203" pitchFamily="34" charset="0"/>
                <a:cs typeface="Lato" panose="020F0502020204030203" pitchFamily="34" charset="0"/>
              </a:rPr>
              <a:t>Introduction</a:t>
            </a:r>
            <a:endParaRPr lang="en-GB" sz="2000" dirty="0">
              <a:solidFill>
                <a:schemeClr val="bg2">
                  <a:lumMod val="75000"/>
                </a:schemeClr>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endParaRPr lang="en-BE" sz="2000" dirty="0">
              <a:solidFill>
                <a:schemeClr val="bg2">
                  <a:lumMod val="75000"/>
                </a:schemeClr>
              </a:solidFill>
              <a:effectLst/>
              <a:ea typeface="Lato" panose="020F0502020204030203" pitchFamily="34" charset="0"/>
              <a:cs typeface="Lato" panose="020F0502020204030203" pitchFamily="34" charset="0"/>
            </a:endParaRPr>
          </a:p>
          <a:p>
            <a:pPr marL="342900" lvl="0" indent="-342900" fontAlgn="base">
              <a:buFont typeface="+mj-lt"/>
              <a:buAutoNum type="arabicPeriod"/>
              <a:tabLst>
                <a:tab pos="457200" algn="l"/>
              </a:tabLst>
            </a:pPr>
            <a:r>
              <a:rPr lang="en-US" sz="2000" dirty="0">
                <a:solidFill>
                  <a:schemeClr val="bg2">
                    <a:lumMod val="75000"/>
                  </a:schemeClr>
                </a:solidFill>
                <a:effectLst/>
                <a:ea typeface="Lato" panose="020F0502020204030203" pitchFamily="34" charset="0"/>
                <a:cs typeface="Lato" panose="020F0502020204030203" pitchFamily="34" charset="0"/>
              </a:rPr>
              <a:t>Understanding the areas of Commission competences and managing the registration process</a:t>
            </a:r>
            <a:r>
              <a:rPr lang="en-BE" sz="2000" dirty="0">
                <a:solidFill>
                  <a:schemeClr val="bg2">
                    <a:lumMod val="75000"/>
                  </a:schemeClr>
                </a:solidFill>
                <a:ea typeface="Lato" panose="020F0502020204030203" pitchFamily="34" charset="0"/>
                <a:cs typeface="Lato" panose="020F0502020204030203" pitchFamily="34" charset="0"/>
              </a:rPr>
              <a:t> - </a:t>
            </a:r>
            <a:r>
              <a:rPr lang="en-BE" sz="2000" dirty="0">
                <a:solidFill>
                  <a:schemeClr val="bg2">
                    <a:lumMod val="75000"/>
                  </a:schemeClr>
                </a:solidFill>
                <a:effectLst/>
                <a:ea typeface="Lato" panose="020F0502020204030203" pitchFamily="34" charset="0"/>
                <a:cs typeface="Lato" panose="020F0502020204030203" pitchFamily="34" charset="0"/>
              </a:rPr>
              <a:t>Practical aspects of the ECI</a:t>
            </a:r>
            <a:r>
              <a:rPr lang="en-BE" sz="2000" dirty="0">
                <a:solidFill>
                  <a:schemeClr val="bg2">
                    <a:lumMod val="75000"/>
                  </a:schemeClr>
                </a:solidFill>
                <a:ea typeface="Lato" panose="020F0502020204030203" pitchFamily="34" charset="0"/>
                <a:cs typeface="Lato" panose="020F0502020204030203" pitchFamily="34" charset="0"/>
              </a:rPr>
              <a:t> and what the ECI Forum is.</a:t>
            </a:r>
          </a:p>
          <a:p>
            <a:pPr marL="0" lvl="0" indent="0" fontAlgn="base">
              <a:buNone/>
              <a:tabLst>
                <a:tab pos="457200" algn="l"/>
              </a:tabLst>
            </a:pPr>
            <a:endParaRPr lang="en-BE" sz="2000" dirty="0">
              <a:solidFill>
                <a:schemeClr val="bg2">
                  <a:lumMod val="75000"/>
                </a:schemeClr>
              </a:solidFill>
              <a:effectLst/>
              <a:ea typeface="Lato" panose="020F0502020204030203" pitchFamily="34" charset="0"/>
              <a:cs typeface="Lato" panose="020F0502020204030203" pitchFamily="34" charset="0"/>
            </a:endParaRPr>
          </a:p>
          <a:p>
            <a:pPr marL="342900" lvl="0" indent="-342900" fontAlgn="base">
              <a:buFont typeface="+mj-lt"/>
              <a:buAutoNum type="arabicPeriod" startAt="3"/>
            </a:pPr>
            <a:r>
              <a:rPr lang="en-US" sz="2000" dirty="0">
                <a:solidFill>
                  <a:schemeClr val="bg2">
                    <a:lumMod val="75000"/>
                  </a:schemeClr>
                </a:solidFill>
                <a:effectLst/>
                <a:ea typeface="Lato" panose="020F0502020204030203" pitchFamily="34" charset="0"/>
                <a:cs typeface="Lato" panose="020F0502020204030203" pitchFamily="34" charset="0"/>
              </a:rPr>
              <a:t>Campaigning for a European Citizens' Initiative</a:t>
            </a:r>
            <a:r>
              <a:rPr lang="en-BE" sz="2000" dirty="0">
                <a:solidFill>
                  <a:schemeClr val="bg2">
                    <a:lumMod val="75000"/>
                  </a:schemeClr>
                </a:solidFill>
                <a:ea typeface="Lato" panose="020F0502020204030203" pitchFamily="34" charset="0"/>
                <a:cs typeface="Lato" panose="020F0502020204030203" pitchFamily="34" charset="0"/>
              </a:rPr>
              <a:t> -</a:t>
            </a:r>
            <a:r>
              <a:rPr lang="en-US" sz="2000" dirty="0">
                <a:solidFill>
                  <a:schemeClr val="bg2">
                    <a:lumMod val="75000"/>
                  </a:schemeClr>
                </a:solidFill>
                <a:effectLst/>
                <a:ea typeface="Lato" panose="020F0502020204030203" pitchFamily="34" charset="0"/>
                <a:cs typeface="Lato" panose="020F0502020204030203" pitchFamily="34" charset="0"/>
              </a:rPr>
              <a:t> </a:t>
            </a:r>
            <a:r>
              <a:rPr lang="en-GB" sz="2000" dirty="0">
                <a:solidFill>
                  <a:schemeClr val="bg2">
                    <a:lumMod val="75000"/>
                  </a:schemeClr>
                </a:solidFill>
                <a:ea typeface="Lato" panose="020F0502020204030203" pitchFamily="34" charset="0"/>
                <a:cs typeface="Lato" panose="020F0502020204030203" pitchFamily="34" charset="0"/>
              </a:rPr>
              <a:t>what has worked well, what needs to be improved</a:t>
            </a:r>
            <a:r>
              <a:rPr lang="en-BE" sz="2000" dirty="0">
                <a:solidFill>
                  <a:schemeClr val="bg2">
                    <a:lumMod val="75000"/>
                  </a:schemeClr>
                </a:solidFill>
                <a:ea typeface="Lato" panose="020F0502020204030203" pitchFamily="34" charset="0"/>
                <a:cs typeface="Lato" panose="020F0502020204030203" pitchFamily="34" charset="0"/>
              </a:rPr>
              <a:t>.</a:t>
            </a:r>
          </a:p>
          <a:p>
            <a:pPr marL="342900" lvl="0" indent="-342900" fontAlgn="base">
              <a:buFont typeface="+mj-lt"/>
              <a:buAutoNum type="arabicPeriod" startAt="3"/>
            </a:pPr>
            <a:endParaRPr lang="en-BE" sz="2000" dirty="0">
              <a:solidFill>
                <a:schemeClr val="bg2">
                  <a:lumMod val="75000"/>
                </a:schemeClr>
              </a:solidFill>
              <a:ea typeface="Lato" panose="020F0502020204030203" pitchFamily="34" charset="0"/>
              <a:cs typeface="Lato" panose="020F0502020204030203" pitchFamily="34" charset="0"/>
            </a:endParaRPr>
          </a:p>
          <a:p>
            <a:pPr marL="342900" lvl="0" indent="-342900" fontAlgn="base">
              <a:buFont typeface="+mj-lt"/>
              <a:buAutoNum type="arabicPeriod" startAt="3"/>
            </a:pPr>
            <a:r>
              <a:rPr lang="en-US" sz="2000" dirty="0">
                <a:solidFill>
                  <a:schemeClr val="bg2">
                    <a:lumMod val="75000"/>
                  </a:schemeClr>
                </a:solidFill>
                <a:ea typeface="Lato" panose="020F0502020204030203" pitchFamily="34" charset="0"/>
                <a:cs typeface="Lato" panose="020F0502020204030203" pitchFamily="34" charset="0"/>
              </a:rPr>
              <a:t>Support Networks, Fundraising and Advocacy </a:t>
            </a:r>
            <a:r>
              <a:rPr lang="en-BE" sz="2000" dirty="0">
                <a:solidFill>
                  <a:schemeClr val="bg2">
                    <a:lumMod val="75000"/>
                  </a:schemeClr>
                </a:solidFill>
                <a:ea typeface="Lato" panose="020F0502020204030203" pitchFamily="34" charset="0"/>
                <a:cs typeface="Lato" panose="020F0502020204030203" pitchFamily="34" charset="0"/>
              </a:rPr>
              <a:t>– how to reach 1 million signatures.</a:t>
            </a:r>
            <a:endParaRPr lang="en-GB" sz="2000" dirty="0">
              <a:solidFill>
                <a:schemeClr val="bg2">
                  <a:lumMod val="75000"/>
                </a:schemeClr>
              </a:solidFill>
              <a:ea typeface="Lato" panose="020F0502020204030203" pitchFamily="34" charset="0"/>
              <a:cs typeface="Lato" panose="020F0502020204030203" pitchFamily="34" charset="0"/>
            </a:endParaRPr>
          </a:p>
          <a:p>
            <a:pPr lvl="2" fontAlgn="base"/>
            <a:endParaRPr lang="en-GB" sz="2000" dirty="0">
              <a:solidFill>
                <a:srgbClr val="000000"/>
              </a:solidFill>
              <a:ea typeface="Lato" panose="020F0502020204030203" pitchFamily="34" charset="0"/>
              <a:cs typeface="Lato" panose="020F0502020204030203" pitchFamily="34" charset="0"/>
            </a:endParaRPr>
          </a:p>
          <a:p>
            <a:pPr marL="342900" lvl="0" indent="-342900" fontAlgn="base">
              <a:buFont typeface="+mj-lt"/>
              <a:buAutoNum type="arabicPeriod" startAt="3"/>
            </a:pPr>
            <a:r>
              <a:rPr lang="en-GB" sz="2000" dirty="0">
                <a:ea typeface="Lato" panose="020F0502020204030203" pitchFamily="34" charset="0"/>
                <a:cs typeface="Lato" panose="020F0502020204030203" pitchFamily="34" charset="0"/>
              </a:rPr>
              <a:t>Q&amp;A – Interactive Discussion </a:t>
            </a:r>
          </a:p>
          <a:p>
            <a:endParaRPr lang="en-BE" dirty="0"/>
          </a:p>
        </p:txBody>
      </p:sp>
    </p:spTree>
    <p:extLst>
      <p:ext uri="{BB962C8B-B14F-4D97-AF65-F5344CB8AC3E}">
        <p14:creationId xmlns:p14="http://schemas.microsoft.com/office/powerpoint/2010/main" val="2517575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7013A-1DA4-4D46-9C71-6E2F7F1046CF}"/>
              </a:ext>
            </a:extLst>
          </p:cNvPr>
          <p:cNvSpPr txBox="1">
            <a:spLocks/>
          </p:cNvSpPr>
          <p:nvPr/>
        </p:nvSpPr>
        <p:spPr>
          <a:xfrm>
            <a:off x="457200" y="3162299"/>
            <a:ext cx="8229600" cy="53340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000" b="1" dirty="0" err="1">
                <a:solidFill>
                  <a:srgbClr val="1C2544"/>
                </a:solidFill>
                <a:latin typeface="Lato" panose="020F0502020204030203" pitchFamily="34" charset="0"/>
                <a:ea typeface="Lato" panose="020F0502020204030203" pitchFamily="34" charset="0"/>
                <a:cs typeface="Lato" panose="020F0502020204030203" pitchFamily="34" charset="0"/>
              </a:rPr>
              <a:t>Thank</a:t>
            </a:r>
            <a:r>
              <a:rPr lang="fr-FR" sz="3000" b="1" dirty="0">
                <a:solidFill>
                  <a:srgbClr val="1C2544"/>
                </a:solidFill>
                <a:latin typeface="Lato" panose="020F0502020204030203" pitchFamily="34" charset="0"/>
                <a:ea typeface="Lato" panose="020F0502020204030203" pitchFamily="34" charset="0"/>
                <a:cs typeface="Lato" panose="020F0502020204030203" pitchFamily="34" charset="0"/>
              </a:rPr>
              <a:t> </a:t>
            </a:r>
            <a:r>
              <a:rPr lang="fr-FR" sz="3000" b="1" dirty="0" err="1">
                <a:solidFill>
                  <a:srgbClr val="1C2544"/>
                </a:solidFill>
                <a:latin typeface="Lato" panose="020F0502020204030203" pitchFamily="34" charset="0"/>
                <a:ea typeface="Lato" panose="020F0502020204030203" pitchFamily="34" charset="0"/>
                <a:cs typeface="Lato" panose="020F0502020204030203" pitchFamily="34" charset="0"/>
              </a:rPr>
              <a:t>you</a:t>
            </a:r>
            <a:r>
              <a:rPr lang="fr-FR" sz="3000" b="1" dirty="0">
                <a:solidFill>
                  <a:srgbClr val="1C2544"/>
                </a:solidFill>
                <a:latin typeface="Lato" panose="020F0502020204030203" pitchFamily="34" charset="0"/>
                <a:ea typeface="Lato" panose="020F0502020204030203" pitchFamily="34" charset="0"/>
                <a:cs typeface="Lato" panose="020F0502020204030203" pitchFamily="34" charset="0"/>
              </a:rPr>
              <a:t> </a:t>
            </a:r>
            <a:r>
              <a:rPr lang="fr-FR" sz="3000" b="1" dirty="0" err="1">
                <a:solidFill>
                  <a:srgbClr val="1C2544"/>
                </a:solidFill>
                <a:latin typeface="Lato" panose="020F0502020204030203" pitchFamily="34" charset="0"/>
                <a:ea typeface="Lato" panose="020F0502020204030203" pitchFamily="34" charset="0"/>
                <a:cs typeface="Lato" panose="020F0502020204030203" pitchFamily="34" charset="0"/>
              </a:rPr>
              <a:t>very</a:t>
            </a:r>
            <a:r>
              <a:rPr lang="fr-FR" sz="3000" b="1" dirty="0">
                <a:solidFill>
                  <a:srgbClr val="1C2544"/>
                </a:solidFill>
                <a:latin typeface="Lato" panose="020F0502020204030203" pitchFamily="34" charset="0"/>
                <a:ea typeface="Lato" panose="020F0502020204030203" pitchFamily="34" charset="0"/>
                <a:cs typeface="Lato" panose="020F0502020204030203" pitchFamily="34" charset="0"/>
              </a:rPr>
              <a:t> </a:t>
            </a:r>
            <a:r>
              <a:rPr lang="fr-FR" sz="3000" b="1" dirty="0" err="1">
                <a:solidFill>
                  <a:srgbClr val="1C2544"/>
                </a:solidFill>
                <a:latin typeface="Lato" panose="020F0502020204030203" pitchFamily="34" charset="0"/>
                <a:ea typeface="Lato" panose="020F0502020204030203" pitchFamily="34" charset="0"/>
                <a:cs typeface="Lato" panose="020F0502020204030203" pitchFamily="34" charset="0"/>
              </a:rPr>
              <a:t>much</a:t>
            </a:r>
            <a:r>
              <a:rPr lang="fr-FR" sz="3000" b="1" dirty="0">
                <a:solidFill>
                  <a:srgbClr val="1C2544"/>
                </a:solidFill>
                <a:latin typeface="Lato" panose="020F0502020204030203" pitchFamily="34" charset="0"/>
                <a:ea typeface="Lato" panose="020F0502020204030203" pitchFamily="34" charset="0"/>
                <a:cs typeface="Lato" panose="020F0502020204030203" pitchFamily="34" charset="0"/>
              </a:rPr>
              <a:t> for </a:t>
            </a:r>
            <a:r>
              <a:rPr lang="fr-FR" sz="3000" b="1" dirty="0" err="1">
                <a:solidFill>
                  <a:srgbClr val="1C2544"/>
                </a:solidFill>
                <a:latin typeface="Lato" panose="020F0502020204030203" pitchFamily="34" charset="0"/>
                <a:ea typeface="Lato" panose="020F0502020204030203" pitchFamily="34" charset="0"/>
                <a:cs typeface="Lato" panose="020F0502020204030203" pitchFamily="34" charset="0"/>
              </a:rPr>
              <a:t>joining</a:t>
            </a:r>
            <a:r>
              <a:rPr lang="fr-FR" sz="3000" b="1" dirty="0">
                <a:solidFill>
                  <a:srgbClr val="1C2544"/>
                </a:solidFill>
                <a:latin typeface="Lato" panose="020F0502020204030203" pitchFamily="34" charset="0"/>
                <a:ea typeface="Lato" panose="020F0502020204030203" pitchFamily="34" charset="0"/>
                <a:cs typeface="Lato" panose="020F0502020204030203" pitchFamily="34" charset="0"/>
              </a:rPr>
              <a:t> us </a:t>
            </a:r>
            <a:r>
              <a:rPr lang="fr-FR" sz="3000" b="1" dirty="0" err="1">
                <a:solidFill>
                  <a:srgbClr val="1C2544"/>
                </a:solidFill>
                <a:latin typeface="Lato" panose="020F0502020204030203" pitchFamily="34" charset="0"/>
                <a:ea typeface="Lato" panose="020F0502020204030203" pitchFamily="34" charset="0"/>
                <a:cs typeface="Lato" panose="020F0502020204030203" pitchFamily="34" charset="0"/>
              </a:rPr>
              <a:t>today</a:t>
            </a:r>
            <a:r>
              <a:rPr lang="fr-FR" sz="3000" b="1" dirty="0">
                <a:solidFill>
                  <a:srgbClr val="1C2544"/>
                </a:solidFill>
                <a:latin typeface="Lato" panose="020F0502020204030203" pitchFamily="34" charset="0"/>
                <a:ea typeface="Lato" panose="020F0502020204030203" pitchFamily="34" charset="0"/>
                <a:cs typeface="Lato" panose="020F0502020204030203" pitchFamily="34" charset="0"/>
              </a:rPr>
              <a:t>!</a:t>
            </a:r>
          </a:p>
        </p:txBody>
      </p:sp>
      <p:sp>
        <p:nvSpPr>
          <p:cNvPr id="3" name="Espace réservé du contenu 2">
            <a:extLst>
              <a:ext uri="{FF2B5EF4-FFF2-40B4-BE49-F238E27FC236}">
                <a16:creationId xmlns:a16="http://schemas.microsoft.com/office/drawing/2014/main" id="{CE616BBA-B9FF-43FF-A8B9-CEF99A42C5DD}"/>
              </a:ext>
            </a:extLst>
          </p:cNvPr>
          <p:cNvSpPr txBox="1">
            <a:spLocks/>
          </p:cNvSpPr>
          <p:nvPr/>
        </p:nvSpPr>
        <p:spPr>
          <a:xfrm>
            <a:off x="457200" y="3695701"/>
            <a:ext cx="8229600" cy="84274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GB" i="1"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sp>
        <p:nvSpPr>
          <p:cNvPr id="7" name="Espace réservé du contenu 2">
            <a:extLst>
              <a:ext uri="{FF2B5EF4-FFF2-40B4-BE49-F238E27FC236}">
                <a16:creationId xmlns:a16="http://schemas.microsoft.com/office/drawing/2014/main" id="{D3DB951E-B34E-4459-B194-F829BA17F0DB}"/>
              </a:ext>
            </a:extLst>
          </p:cNvPr>
          <p:cNvSpPr txBox="1">
            <a:spLocks/>
          </p:cNvSpPr>
          <p:nvPr/>
        </p:nvSpPr>
        <p:spPr>
          <a:xfrm>
            <a:off x="324678" y="5573776"/>
            <a:ext cx="8229600" cy="84274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GB" i="1"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7727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F44048-C36C-42DC-AA3D-A4523B0801B0}"/>
              </a:ext>
            </a:extLst>
          </p:cNvPr>
          <p:cNvSpPr>
            <a:spLocks noGrp="1"/>
          </p:cNvSpPr>
          <p:nvPr>
            <p:ph type="ctrTitle"/>
          </p:nvPr>
        </p:nvSpPr>
        <p:spPr>
          <a:xfrm>
            <a:off x="1181853" y="1586529"/>
            <a:ext cx="6780294" cy="850014"/>
          </a:xfrm>
        </p:spPr>
        <p:txBody>
          <a:bodyPr>
            <a:noAutofit/>
          </a:bodyPr>
          <a:lstStyle/>
          <a:p>
            <a:r>
              <a:rPr lang="fr-BE" sz="3000" b="1" dirty="0" err="1">
                <a:solidFill>
                  <a:srgbClr val="1C2544"/>
                </a:solidFill>
                <a:latin typeface="+mn-lt"/>
                <a:ea typeface="Lato" panose="020F0502020204030203" pitchFamily="34" charset="0"/>
                <a:cs typeface="Lato" panose="020F0502020204030203" pitchFamily="34" charset="0"/>
              </a:rPr>
              <a:t>What</a:t>
            </a:r>
            <a:r>
              <a:rPr lang="fr-BE" sz="3000" b="1" dirty="0">
                <a:solidFill>
                  <a:srgbClr val="1C2544"/>
                </a:solidFill>
                <a:latin typeface="+mn-lt"/>
                <a:ea typeface="Lato" panose="020F0502020204030203" pitchFamily="34" charset="0"/>
                <a:cs typeface="Lato" panose="020F0502020204030203" pitchFamily="34" charset="0"/>
              </a:rPr>
              <a:t> </a:t>
            </a:r>
            <a:r>
              <a:rPr lang="fr-BE" sz="3000" b="1" dirty="0" err="1">
                <a:solidFill>
                  <a:srgbClr val="1C2544"/>
                </a:solidFill>
                <a:latin typeface="+mn-lt"/>
                <a:ea typeface="Lato" panose="020F0502020204030203" pitchFamily="34" charset="0"/>
                <a:cs typeface="Lato" panose="020F0502020204030203" pitchFamily="34" charset="0"/>
              </a:rPr>
              <a:t>is</a:t>
            </a:r>
            <a:r>
              <a:rPr lang="fr-BE" sz="3000" b="1" dirty="0">
                <a:solidFill>
                  <a:srgbClr val="1C2544"/>
                </a:solidFill>
                <a:latin typeface="+mn-lt"/>
                <a:ea typeface="Lato" panose="020F0502020204030203" pitchFamily="34" charset="0"/>
                <a:cs typeface="Lato" panose="020F0502020204030203" pitchFamily="34" charset="0"/>
              </a:rPr>
              <a:t> the </a:t>
            </a:r>
            <a:r>
              <a:rPr lang="fr-BE" sz="3000" b="1" dirty="0" err="1">
                <a:solidFill>
                  <a:srgbClr val="1C2544"/>
                </a:solidFill>
                <a:latin typeface="+mn-lt"/>
                <a:ea typeface="Lato" panose="020F0502020204030203" pitchFamily="34" charset="0"/>
                <a:cs typeface="Lato" panose="020F0502020204030203" pitchFamily="34" charset="0"/>
              </a:rPr>
              <a:t>European</a:t>
            </a:r>
            <a:r>
              <a:rPr lang="fr-BE" sz="3000" b="1" dirty="0">
                <a:solidFill>
                  <a:srgbClr val="1C2544"/>
                </a:solidFill>
                <a:latin typeface="+mn-lt"/>
                <a:ea typeface="Lato" panose="020F0502020204030203" pitchFamily="34" charset="0"/>
                <a:cs typeface="Lato" panose="020F0502020204030203" pitchFamily="34" charset="0"/>
              </a:rPr>
              <a:t> </a:t>
            </a:r>
            <a:r>
              <a:rPr lang="fr-BE" sz="3000" b="1" dirty="0" err="1">
                <a:solidFill>
                  <a:srgbClr val="1C2544"/>
                </a:solidFill>
                <a:latin typeface="+mn-lt"/>
                <a:ea typeface="Lato" panose="020F0502020204030203" pitchFamily="34" charset="0"/>
                <a:cs typeface="Lato" panose="020F0502020204030203" pitchFamily="34" charset="0"/>
              </a:rPr>
              <a:t>Citizens</a:t>
            </a:r>
            <a:r>
              <a:rPr lang="fr-BE" sz="3000" b="1" dirty="0">
                <a:solidFill>
                  <a:srgbClr val="1C2544"/>
                </a:solidFill>
                <a:latin typeface="+mn-lt"/>
                <a:ea typeface="Lato" panose="020F0502020204030203" pitchFamily="34" charset="0"/>
                <a:cs typeface="Lato" panose="020F0502020204030203" pitchFamily="34" charset="0"/>
              </a:rPr>
              <a:t>’ Initiative?</a:t>
            </a:r>
          </a:p>
        </p:txBody>
      </p:sp>
      <p:sp>
        <p:nvSpPr>
          <p:cNvPr id="6" name="Subtitle 2">
            <a:extLst>
              <a:ext uri="{FF2B5EF4-FFF2-40B4-BE49-F238E27FC236}">
                <a16:creationId xmlns:a16="http://schemas.microsoft.com/office/drawing/2014/main" id="{044476BB-DECA-43A0-9E0B-47F642414C3F}"/>
              </a:ext>
            </a:extLst>
          </p:cNvPr>
          <p:cNvSpPr>
            <a:spLocks noGrp="1"/>
          </p:cNvSpPr>
          <p:nvPr>
            <p:ph type="subTitle" idx="1"/>
          </p:nvPr>
        </p:nvSpPr>
        <p:spPr>
          <a:xfrm>
            <a:off x="1538044" y="2683922"/>
            <a:ext cx="6067912" cy="1833478"/>
          </a:xfrm>
        </p:spPr>
        <p:txBody>
          <a:bodyPr>
            <a:normAutofit fontScale="40000" lnSpcReduction="20000"/>
          </a:bodyPr>
          <a:lstStyle/>
          <a:p>
            <a:pPr algn="just"/>
            <a:r>
              <a:rPr lang="en-GB" sz="4200" b="1" dirty="0">
                <a:solidFill>
                  <a:srgbClr val="1C2544"/>
                </a:solidFill>
                <a:ea typeface="Lato" panose="020F0502020204030203" pitchFamily="34" charset="0"/>
                <a:cs typeface="Lato" panose="020F0502020204030203" pitchFamily="34" charset="0"/>
              </a:rPr>
              <a:t>Article 11(4) of the Treaty on the European Union:</a:t>
            </a:r>
          </a:p>
          <a:p>
            <a:pPr algn="l"/>
            <a:endParaRPr lang="en-GB" sz="4200" dirty="0">
              <a:solidFill>
                <a:srgbClr val="1C2544"/>
              </a:solidFill>
              <a:ea typeface="Lato" panose="020F0502020204030203" pitchFamily="34" charset="0"/>
              <a:cs typeface="Lato" panose="020F0502020204030203" pitchFamily="34" charset="0"/>
            </a:endParaRPr>
          </a:p>
          <a:p>
            <a:pPr algn="just"/>
            <a:r>
              <a:rPr lang="en-GB" sz="4200" i="1" dirty="0">
                <a:solidFill>
                  <a:srgbClr val="1C2544"/>
                </a:solidFill>
                <a:ea typeface="Lato" panose="020F0502020204030203" pitchFamily="34" charset="0"/>
                <a:cs typeface="Lato" panose="020F0502020204030203" pitchFamily="34" charset="0"/>
              </a:rPr>
              <a:t>Not less than one million citizens who are nationals of a significant number of Member States may take the initiative of inviting the European Commission, within the framework of its powers, to submit any appropriate proposal on matters where citizens consider that a legal act of the Union is required for the purpose of implementing the Treaties.</a:t>
            </a:r>
          </a:p>
          <a:p>
            <a:endParaRPr lang="fr-BE" dirty="0">
              <a:solidFill>
                <a:srgbClr val="1C2544"/>
              </a:solidFill>
              <a:latin typeface="Lato" panose="020F0502020204030203" pitchFamily="34" charset="0"/>
              <a:ea typeface="Lato" panose="020F0502020204030203" pitchFamily="34" charset="0"/>
              <a:cs typeface="Lato" panose="020F0502020204030203" pitchFamily="34" charset="0"/>
            </a:endParaRPr>
          </a:p>
          <a:p>
            <a:endParaRPr lang="fr-BE"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sp>
        <p:nvSpPr>
          <p:cNvPr id="7" name="TextBox 3">
            <a:extLst>
              <a:ext uri="{FF2B5EF4-FFF2-40B4-BE49-F238E27FC236}">
                <a16:creationId xmlns:a16="http://schemas.microsoft.com/office/drawing/2014/main" id="{311961ED-D76C-459C-86F3-1F91FFF8CF35}"/>
              </a:ext>
            </a:extLst>
          </p:cNvPr>
          <p:cNvSpPr txBox="1"/>
          <p:nvPr/>
        </p:nvSpPr>
        <p:spPr>
          <a:xfrm>
            <a:off x="2824982" y="4764779"/>
            <a:ext cx="3345180" cy="507831"/>
          </a:xfrm>
          <a:prstGeom prst="rect">
            <a:avLst/>
          </a:prstGeom>
          <a:noFill/>
        </p:spPr>
        <p:txBody>
          <a:bodyPr wrap="square" rtlCol="0">
            <a:spAutoFit/>
          </a:bodyPr>
          <a:lstStyle/>
          <a:p>
            <a:pPr algn="ctr"/>
            <a:r>
              <a:rPr lang="fr-BE" sz="1350" b="1" dirty="0">
                <a:solidFill>
                  <a:srgbClr val="5CB245"/>
                </a:solidFill>
                <a:ea typeface="Lato" panose="020F0502020204030203" pitchFamily="34" charset="0"/>
                <a:cs typeface="Lato" panose="020F0502020204030203" pitchFamily="34" charset="0"/>
              </a:rPr>
              <a:t>THE FIRST SUPRANATIONAL INSTRUMENT OF PARTICIPATORY DEMOCRACY</a:t>
            </a:r>
            <a:endParaRPr lang="en-GB" sz="1350" b="1" dirty="0">
              <a:solidFill>
                <a:srgbClr val="5CB245"/>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114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5D9DE-415A-44F1-856D-01D50E9EF430}"/>
              </a:ext>
            </a:extLst>
          </p:cNvPr>
          <p:cNvSpPr>
            <a:spLocks noGrp="1"/>
          </p:cNvSpPr>
          <p:nvPr>
            <p:ph type="title"/>
          </p:nvPr>
        </p:nvSpPr>
        <p:spPr>
          <a:xfrm>
            <a:off x="628650" y="1292701"/>
            <a:ext cx="7886700" cy="1325563"/>
          </a:xfrm>
        </p:spPr>
        <p:txBody>
          <a:bodyPr>
            <a:normAutofit/>
          </a:bodyPr>
          <a:lstStyle/>
          <a:p>
            <a:pPr algn="ctr"/>
            <a:r>
              <a:rPr lang="it-IT" sz="3000" b="1" dirty="0">
                <a:latin typeface="+mn-lt"/>
              </a:rPr>
              <a:t>The European Citizens’ Initiative</a:t>
            </a:r>
            <a:r>
              <a:rPr lang="en-BE" sz="3000" b="1" dirty="0">
                <a:latin typeface="+mn-lt"/>
              </a:rPr>
              <a:t> &amp; O</a:t>
            </a:r>
            <a:r>
              <a:rPr lang="en-GB" sz="3000" b="1" dirty="0">
                <a:latin typeface="+mn-lt"/>
              </a:rPr>
              <a:t>t</a:t>
            </a:r>
            <a:r>
              <a:rPr lang="en-BE" sz="3000" b="1" dirty="0">
                <a:latin typeface="+mn-lt"/>
              </a:rPr>
              <a:t>her Ways to engage</a:t>
            </a:r>
            <a:endParaRPr lang="en-GB" sz="3000" b="1" dirty="0">
              <a:latin typeface="+mn-lt"/>
            </a:endParaRPr>
          </a:p>
        </p:txBody>
      </p:sp>
      <p:sp>
        <p:nvSpPr>
          <p:cNvPr id="3" name="Segnaposto contenuto 2">
            <a:extLst>
              <a:ext uri="{FF2B5EF4-FFF2-40B4-BE49-F238E27FC236}">
                <a16:creationId xmlns:a16="http://schemas.microsoft.com/office/drawing/2014/main" id="{937F53F3-37E9-4988-80F1-D775DF89362D}"/>
              </a:ext>
            </a:extLst>
          </p:cNvPr>
          <p:cNvSpPr>
            <a:spLocks noGrp="1"/>
          </p:cNvSpPr>
          <p:nvPr>
            <p:ph idx="1"/>
          </p:nvPr>
        </p:nvSpPr>
        <p:spPr>
          <a:xfrm>
            <a:off x="417623" y="2618264"/>
            <a:ext cx="8308753" cy="3378499"/>
          </a:xfrm>
        </p:spPr>
        <p:txBody>
          <a:bodyPr>
            <a:normAutofit/>
          </a:bodyPr>
          <a:lstStyle/>
          <a:p>
            <a:pPr marL="0" indent="0">
              <a:buNone/>
            </a:pPr>
            <a:endParaRPr lang="en-GB" sz="2000" dirty="0"/>
          </a:p>
          <a:p>
            <a:r>
              <a:rPr lang="en-GB" sz="2000" dirty="0"/>
              <a:t>It is an important instrument, because it is the first supranational instrument of participatory democracy and allows citizens to cooperative among themselves</a:t>
            </a:r>
            <a:endParaRPr lang="en-BE" sz="2000" dirty="0"/>
          </a:p>
          <a:p>
            <a:pPr marL="0" indent="0">
              <a:buNone/>
            </a:pPr>
            <a:endParaRPr lang="en-BE" sz="2000" dirty="0"/>
          </a:p>
          <a:p>
            <a:pPr marL="0" indent="0">
              <a:buNone/>
            </a:pPr>
            <a:r>
              <a:rPr lang="fr-FR" sz="2000" dirty="0" err="1"/>
              <a:t>Other</a:t>
            </a:r>
            <a:r>
              <a:rPr lang="fr-FR" sz="2000" dirty="0"/>
              <a:t> </a:t>
            </a:r>
            <a:r>
              <a:rPr lang="fr-FR" sz="2000" dirty="0" err="1"/>
              <a:t>ways</a:t>
            </a:r>
            <a:r>
              <a:rPr lang="fr-FR" sz="2000" dirty="0"/>
              <a:t> to engage </a:t>
            </a:r>
            <a:r>
              <a:rPr lang="fr-FR" sz="2000" dirty="0" err="1"/>
              <a:t>with</a:t>
            </a:r>
            <a:r>
              <a:rPr lang="fr-FR" sz="2000" dirty="0"/>
              <a:t> the EU:</a:t>
            </a:r>
          </a:p>
          <a:p>
            <a:pPr lvl="1"/>
            <a:r>
              <a:rPr lang="fr-BE" sz="2000" dirty="0"/>
              <a:t>Online EU Public Consultations</a:t>
            </a:r>
          </a:p>
          <a:p>
            <a:pPr lvl="1"/>
            <a:r>
              <a:rPr lang="fr-BE" sz="2000" dirty="0" err="1"/>
              <a:t>Petitions</a:t>
            </a:r>
            <a:r>
              <a:rPr lang="fr-BE" sz="2000" dirty="0"/>
              <a:t> to the European </a:t>
            </a:r>
            <a:r>
              <a:rPr lang="fr-BE" sz="2000" dirty="0" err="1"/>
              <a:t>Parliament</a:t>
            </a:r>
            <a:endParaRPr lang="fr-BE" sz="2000" dirty="0"/>
          </a:p>
          <a:p>
            <a:pPr lvl="1"/>
            <a:r>
              <a:rPr lang="en-GB" sz="2000" dirty="0"/>
              <a:t>Conference on the Future of Europe – Citizens’ Panels </a:t>
            </a:r>
          </a:p>
          <a:p>
            <a:endParaRPr lang="en-GB" dirty="0"/>
          </a:p>
        </p:txBody>
      </p:sp>
    </p:spTree>
    <p:extLst>
      <p:ext uri="{BB962C8B-B14F-4D97-AF65-F5344CB8AC3E}">
        <p14:creationId xmlns:p14="http://schemas.microsoft.com/office/powerpoint/2010/main" val="240803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5D77-B6CA-448E-A491-64487A2574C3}"/>
              </a:ext>
            </a:extLst>
          </p:cNvPr>
          <p:cNvSpPr>
            <a:spLocks noGrp="1"/>
          </p:cNvSpPr>
          <p:nvPr>
            <p:ph type="title"/>
          </p:nvPr>
        </p:nvSpPr>
        <p:spPr>
          <a:xfrm>
            <a:off x="595356" y="1377092"/>
            <a:ext cx="7953288" cy="491063"/>
          </a:xfrm>
        </p:spPr>
        <p:txBody>
          <a:bodyPr>
            <a:normAutofit fontScale="90000"/>
          </a:bodyPr>
          <a:lstStyle/>
          <a:p>
            <a:pPr algn="ctr"/>
            <a:r>
              <a:rPr lang="en-GB" b="1" dirty="0">
                <a:latin typeface="+mn-lt"/>
              </a:rPr>
              <a:t>Launching your initiative </a:t>
            </a:r>
            <a:endParaRPr lang="en-BE" b="1" dirty="0">
              <a:latin typeface="+mn-lt"/>
            </a:endParaRPr>
          </a:p>
        </p:txBody>
      </p:sp>
      <p:sp>
        <p:nvSpPr>
          <p:cNvPr id="3" name="Content Placeholder 2">
            <a:extLst>
              <a:ext uri="{FF2B5EF4-FFF2-40B4-BE49-F238E27FC236}">
                <a16:creationId xmlns:a16="http://schemas.microsoft.com/office/drawing/2014/main" id="{6F625B92-CE3E-4FA3-923D-5144B0885B3B}"/>
              </a:ext>
            </a:extLst>
          </p:cNvPr>
          <p:cNvSpPr>
            <a:spLocks noGrp="1"/>
          </p:cNvSpPr>
          <p:nvPr>
            <p:ph idx="1"/>
          </p:nvPr>
        </p:nvSpPr>
        <p:spPr>
          <a:xfrm>
            <a:off x="628650" y="2048909"/>
            <a:ext cx="7886700" cy="4351338"/>
          </a:xfrm>
        </p:spPr>
        <p:txBody>
          <a:bodyPr>
            <a:noAutofit/>
          </a:bodyPr>
          <a:lstStyle/>
          <a:p>
            <a:pPr marL="0" indent="0">
              <a:buNone/>
            </a:pPr>
            <a:r>
              <a:rPr lang="en-US" sz="2000" dirty="0"/>
              <a:t>Y</a:t>
            </a:r>
            <a:r>
              <a:rPr lang="en-US" sz="2000" dirty="0">
                <a:effectLst/>
              </a:rPr>
              <a:t>ou must first </a:t>
            </a:r>
            <a:r>
              <a:rPr lang="en-US" sz="2000" u="sng" dirty="0">
                <a:solidFill>
                  <a:srgbClr val="004494"/>
                </a:solidFill>
                <a:effectLst/>
                <a:hlinkClick r:id="rId3"/>
              </a:rPr>
              <a:t>set up a group of </a:t>
            </a:r>
            <a:r>
              <a:rPr lang="en-US" sz="2000" u="sng" dirty="0" err="1">
                <a:solidFill>
                  <a:srgbClr val="004494"/>
                </a:solidFill>
                <a:effectLst/>
                <a:hlinkClick r:id="rId3"/>
              </a:rPr>
              <a:t>organisers</a:t>
            </a:r>
            <a:r>
              <a:rPr lang="en-US" sz="2000" dirty="0">
                <a:solidFill>
                  <a:srgbClr val="404040"/>
                </a:solidFill>
                <a:effectLst/>
              </a:rPr>
              <a:t> </a:t>
            </a:r>
            <a:r>
              <a:rPr lang="en-US" sz="2000" dirty="0">
                <a:effectLst/>
              </a:rPr>
              <a:t>composed of at least 7 EU citizens living in 7 different EU countries. </a:t>
            </a:r>
          </a:p>
          <a:p>
            <a:pPr marL="0" indent="0">
              <a:buNone/>
            </a:pPr>
            <a:r>
              <a:rPr lang="en-US" sz="2000" dirty="0">
                <a:solidFill>
                  <a:srgbClr val="404040"/>
                </a:solidFill>
                <a:sym typeface="Wingdings" panose="05000000000000000000" pitchFamily="2" charset="2"/>
              </a:rPr>
              <a:t>	</a:t>
            </a:r>
            <a:r>
              <a:rPr lang="en-US" sz="2000" dirty="0">
                <a:sym typeface="Wingdings" panose="05000000000000000000" pitchFamily="2" charset="2"/>
              </a:rPr>
              <a:t> What count</a:t>
            </a:r>
            <a:r>
              <a:rPr lang="en-BE" sz="2000" dirty="0">
                <a:sym typeface="Wingdings" panose="05000000000000000000" pitchFamily="2" charset="2"/>
              </a:rPr>
              <a:t>s is</a:t>
            </a:r>
            <a:r>
              <a:rPr lang="en-US" sz="2000" dirty="0">
                <a:sym typeface="Wingdings" panose="05000000000000000000" pitchFamily="2" charset="2"/>
              </a:rPr>
              <a:t> their </a:t>
            </a:r>
            <a:r>
              <a:rPr lang="en-US" sz="2000" b="1" dirty="0">
                <a:sym typeface="Wingdings" panose="05000000000000000000" pitchFamily="2" charset="2"/>
              </a:rPr>
              <a:t>country of residence</a:t>
            </a:r>
            <a:r>
              <a:rPr lang="en-US" sz="2000" dirty="0">
                <a:sym typeface="Wingdings" panose="05000000000000000000" pitchFamily="2" charset="2"/>
              </a:rPr>
              <a:t>. </a:t>
            </a:r>
            <a:r>
              <a:rPr lang="en-US" sz="2000" dirty="0" err="1">
                <a:sym typeface="Wingdings" panose="05000000000000000000" pitchFamily="2" charset="2"/>
              </a:rPr>
              <a:t>Organisers</a:t>
            </a:r>
            <a:r>
              <a:rPr lang="en-US" sz="2000" dirty="0">
                <a:sym typeface="Wingdings" panose="05000000000000000000" pitchFamily="2" charset="2"/>
              </a:rPr>
              <a:t> can have 	the same or different nationalities.</a:t>
            </a:r>
            <a:endParaRPr lang="en-US" sz="2000" dirty="0">
              <a:effectLst/>
            </a:endParaRPr>
          </a:p>
          <a:p>
            <a:pPr marL="0" indent="0">
              <a:buNone/>
            </a:pPr>
            <a:endParaRPr lang="en-US" sz="2000" dirty="0"/>
          </a:p>
          <a:p>
            <a:pPr marL="0" indent="0">
              <a:buNone/>
            </a:pPr>
            <a:r>
              <a:rPr lang="en-US" sz="2000" dirty="0"/>
              <a:t>You must also fulfill the following conditions: </a:t>
            </a:r>
            <a:endParaRPr lang="en-US" sz="2000" dirty="0">
              <a:solidFill>
                <a:srgbClr val="404040"/>
              </a:solidFill>
            </a:endParaRPr>
          </a:p>
          <a:p>
            <a:r>
              <a:rPr lang="en-US" sz="2000" b="0" i="0" dirty="0">
                <a:effectLst/>
              </a:rPr>
              <a:t>the initiative concerns an issue where the </a:t>
            </a:r>
            <a:r>
              <a:rPr lang="en-US" sz="2000" b="1" i="0" u="none" strike="noStrike" dirty="0">
                <a:solidFill>
                  <a:srgbClr val="004494"/>
                </a:solidFill>
                <a:effectLst/>
                <a:hlinkClick r:id="rId4"/>
              </a:rPr>
              <a:t>Commission has powers</a:t>
            </a:r>
            <a:r>
              <a:rPr lang="en-US" sz="2000" b="1" i="0" dirty="0">
                <a:solidFill>
                  <a:srgbClr val="404040"/>
                </a:solidFill>
                <a:effectLst/>
              </a:rPr>
              <a:t> </a:t>
            </a:r>
            <a:r>
              <a:rPr lang="en-US" sz="2000" b="1" i="0" dirty="0">
                <a:effectLst/>
              </a:rPr>
              <a:t>to propose an EU law</a:t>
            </a:r>
            <a:endParaRPr lang="en-US" sz="2000" b="0" i="0" dirty="0">
              <a:effectLst/>
            </a:endParaRPr>
          </a:p>
          <a:p>
            <a:r>
              <a:rPr lang="en-US" sz="2000" b="0" i="0" dirty="0">
                <a:effectLst/>
              </a:rPr>
              <a:t>the initiative is </a:t>
            </a:r>
            <a:r>
              <a:rPr lang="en-US" sz="2000" b="1" i="0" dirty="0">
                <a:effectLst/>
              </a:rPr>
              <a:t>not abusive, frivolous or offensive</a:t>
            </a:r>
            <a:endParaRPr lang="en-US" sz="2000" b="0" i="0" dirty="0">
              <a:effectLst/>
            </a:endParaRPr>
          </a:p>
          <a:p>
            <a:r>
              <a:rPr lang="en-US" sz="2000" b="0" i="0" dirty="0">
                <a:effectLst/>
              </a:rPr>
              <a:t>the initiative is in line with (i) </a:t>
            </a:r>
            <a:r>
              <a:rPr lang="en-US" sz="2000" b="1" i="0" dirty="0">
                <a:effectLst/>
              </a:rPr>
              <a:t>EU values</a:t>
            </a:r>
            <a:r>
              <a:rPr lang="en-US" sz="2000" b="0" i="0" dirty="0">
                <a:effectLst/>
              </a:rPr>
              <a:t>, as set out in </a:t>
            </a:r>
            <a:r>
              <a:rPr lang="en-US" sz="2000" b="0" i="0" u="sng" strike="noStrike" dirty="0">
                <a:solidFill>
                  <a:srgbClr val="004494"/>
                </a:solidFill>
                <a:effectLst/>
                <a:hlinkClick r:id="rId5"/>
              </a:rPr>
              <a:t>Article 2 of the Treaty on European Union</a:t>
            </a:r>
            <a:r>
              <a:rPr lang="en-US" sz="2000" b="0" i="0" dirty="0">
                <a:effectLst/>
              </a:rPr>
              <a:t> and (ii) the </a:t>
            </a:r>
            <a:r>
              <a:rPr lang="en-US" sz="2000" b="1" i="0" dirty="0">
                <a:effectLst/>
              </a:rPr>
              <a:t>rights in the </a:t>
            </a:r>
            <a:r>
              <a:rPr lang="en-US" sz="2000" b="1" i="0" u="none" strike="noStrike" dirty="0">
                <a:solidFill>
                  <a:srgbClr val="004494"/>
                </a:solidFill>
                <a:effectLst/>
                <a:hlinkClick r:id="rId6"/>
              </a:rPr>
              <a:t>EU’s Charter of Fundamental Rights</a:t>
            </a:r>
            <a:r>
              <a:rPr lang="en-US" sz="2000" b="0" i="0" dirty="0">
                <a:solidFill>
                  <a:srgbClr val="404040"/>
                </a:solidFill>
                <a:effectLst/>
              </a:rPr>
              <a:t>.</a:t>
            </a:r>
          </a:p>
          <a:p>
            <a:pPr marL="0" indent="0">
              <a:buNone/>
            </a:pPr>
            <a:r>
              <a:rPr lang="en-US" sz="2000" dirty="0">
                <a:solidFill>
                  <a:srgbClr val="404040"/>
                </a:solidFill>
              </a:rPr>
              <a:t>	</a:t>
            </a:r>
            <a:endParaRPr lang="en-BE" sz="2000" dirty="0"/>
          </a:p>
        </p:txBody>
      </p:sp>
    </p:spTree>
    <p:extLst>
      <p:ext uri="{BB962C8B-B14F-4D97-AF65-F5344CB8AC3E}">
        <p14:creationId xmlns:p14="http://schemas.microsoft.com/office/powerpoint/2010/main" val="3299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58E6F-9F00-46F0-A7F6-060A077A02EB}"/>
              </a:ext>
            </a:extLst>
          </p:cNvPr>
          <p:cNvSpPr>
            <a:spLocks noGrp="1"/>
          </p:cNvSpPr>
          <p:nvPr>
            <p:ph idx="1"/>
          </p:nvPr>
        </p:nvSpPr>
        <p:spPr>
          <a:xfrm>
            <a:off x="755573" y="2285998"/>
            <a:ext cx="7802969" cy="4124879"/>
          </a:xfrm>
        </p:spPr>
        <p:txBody>
          <a:bodyPr>
            <a:normAutofit/>
          </a:bodyPr>
          <a:lstStyle/>
          <a:p>
            <a:r>
              <a:rPr lang="en-BE" sz="2000" dirty="0"/>
              <a:t>To get the proposed initiative registered you need to set up an </a:t>
            </a:r>
            <a:r>
              <a:rPr lang="en-BE" sz="2000" b="1" dirty="0"/>
              <a:t>organiser account and fill in the required fields with the description of your initiative.</a:t>
            </a:r>
          </a:p>
          <a:p>
            <a:endParaRPr lang="en-BE" sz="2000" b="1" dirty="0"/>
          </a:p>
          <a:p>
            <a:r>
              <a:rPr lang="en-BE" sz="2000" dirty="0"/>
              <a:t>Required fi</a:t>
            </a:r>
            <a:r>
              <a:rPr lang="en-US" sz="2000" dirty="0" err="1"/>
              <a:t>el</a:t>
            </a:r>
            <a:r>
              <a:rPr lang="en-BE" sz="2000" dirty="0"/>
              <a:t>ds:</a:t>
            </a:r>
          </a:p>
          <a:p>
            <a:pPr lvl="1"/>
            <a:r>
              <a:rPr lang="en-US" b="0" i="0" dirty="0">
                <a:effectLst/>
              </a:rPr>
              <a:t>the </a:t>
            </a:r>
            <a:r>
              <a:rPr lang="en-US" b="1" i="0" dirty="0">
                <a:effectLst/>
              </a:rPr>
              <a:t>title</a:t>
            </a:r>
            <a:r>
              <a:rPr lang="en-US" b="0" i="0" dirty="0">
                <a:effectLst/>
              </a:rPr>
              <a:t> of the initiative (max. 100 characters, without spaces)</a:t>
            </a:r>
          </a:p>
          <a:p>
            <a:pPr lvl="1"/>
            <a:r>
              <a:rPr lang="en-US" b="0" i="0" dirty="0">
                <a:effectLst/>
              </a:rPr>
              <a:t>the </a:t>
            </a:r>
            <a:r>
              <a:rPr lang="en-US" b="1" i="0" dirty="0">
                <a:effectLst/>
              </a:rPr>
              <a:t>objectives</a:t>
            </a:r>
            <a:r>
              <a:rPr lang="en-US" b="0" i="0" dirty="0">
                <a:effectLst/>
              </a:rPr>
              <a:t> of the initiative (max. 1,100 characters without spaces)</a:t>
            </a:r>
          </a:p>
          <a:p>
            <a:pPr lvl="1"/>
            <a:r>
              <a:rPr lang="en-US" b="0" i="0" dirty="0">
                <a:effectLst/>
              </a:rPr>
              <a:t>the</a:t>
            </a:r>
            <a:r>
              <a:rPr lang="en-US" b="0" i="0" dirty="0">
                <a:solidFill>
                  <a:srgbClr val="404040"/>
                </a:solidFill>
                <a:effectLst/>
              </a:rPr>
              <a:t> </a:t>
            </a:r>
            <a:r>
              <a:rPr lang="en-US" b="1" i="0" u="none" strike="noStrike" dirty="0">
                <a:solidFill>
                  <a:srgbClr val="004494"/>
                </a:solidFill>
                <a:effectLst/>
                <a:hlinkClick r:id="rId3"/>
              </a:rPr>
              <a:t>Treaty articles</a:t>
            </a:r>
            <a:r>
              <a:rPr lang="en-US" b="0" i="0" dirty="0">
                <a:solidFill>
                  <a:srgbClr val="404040"/>
                </a:solidFill>
                <a:effectLst/>
              </a:rPr>
              <a:t> </a:t>
            </a:r>
            <a:r>
              <a:rPr lang="en-US" b="0" i="0" dirty="0">
                <a:effectLst/>
              </a:rPr>
              <a:t>that you as </a:t>
            </a:r>
            <a:r>
              <a:rPr lang="en-US" b="0" i="0" dirty="0" err="1">
                <a:effectLst/>
              </a:rPr>
              <a:t>organisers</a:t>
            </a:r>
            <a:r>
              <a:rPr lang="en-US" b="0" i="0" dirty="0">
                <a:effectLst/>
              </a:rPr>
              <a:t> consider relevant for the proposed initiative</a:t>
            </a:r>
          </a:p>
          <a:p>
            <a:pPr lvl="1"/>
            <a:r>
              <a:rPr lang="en-US" b="0" i="0" dirty="0">
                <a:effectLst/>
              </a:rPr>
              <a:t>the</a:t>
            </a:r>
            <a:r>
              <a:rPr lang="en-US" b="1" i="0" dirty="0">
                <a:effectLst/>
              </a:rPr>
              <a:t> full names, postal addressees, nationalities and dates of birth of 7 group members living in 7 different EU countries</a:t>
            </a:r>
            <a:endParaRPr lang="en-US" b="0" i="0" dirty="0">
              <a:effectLst/>
            </a:endParaRPr>
          </a:p>
          <a:p>
            <a:endParaRPr lang="en-BE" dirty="0"/>
          </a:p>
        </p:txBody>
      </p:sp>
      <p:sp>
        <p:nvSpPr>
          <p:cNvPr id="4" name="TextBox 3">
            <a:extLst>
              <a:ext uri="{FF2B5EF4-FFF2-40B4-BE49-F238E27FC236}">
                <a16:creationId xmlns:a16="http://schemas.microsoft.com/office/drawing/2014/main" id="{41A64C18-1E5B-2D83-F039-8A95DDB42212}"/>
              </a:ext>
            </a:extLst>
          </p:cNvPr>
          <p:cNvSpPr txBox="1"/>
          <p:nvPr/>
        </p:nvSpPr>
        <p:spPr>
          <a:xfrm>
            <a:off x="1970616" y="1435395"/>
            <a:ext cx="5372881" cy="553998"/>
          </a:xfrm>
          <a:prstGeom prst="rect">
            <a:avLst/>
          </a:prstGeom>
          <a:noFill/>
        </p:spPr>
        <p:txBody>
          <a:bodyPr wrap="none" rtlCol="0">
            <a:spAutoFit/>
          </a:bodyPr>
          <a:lstStyle/>
          <a:p>
            <a:r>
              <a:rPr lang="en-GB" sz="3000" b="1" dirty="0"/>
              <a:t>Getting your initiative registered</a:t>
            </a:r>
            <a:endParaRPr lang="en-BE" sz="3000" b="1" dirty="0"/>
          </a:p>
        </p:txBody>
      </p:sp>
    </p:spTree>
    <p:extLst>
      <p:ext uri="{BB962C8B-B14F-4D97-AF65-F5344CB8AC3E}">
        <p14:creationId xmlns:p14="http://schemas.microsoft.com/office/powerpoint/2010/main" val="133052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85C498-5102-4637-854C-01668E470081}"/>
              </a:ext>
            </a:extLst>
          </p:cNvPr>
          <p:cNvPicPr>
            <a:picLocks noGrp="1" noChangeAspect="1"/>
          </p:cNvPicPr>
          <p:nvPr>
            <p:ph idx="1"/>
          </p:nvPr>
        </p:nvPicPr>
        <p:blipFill>
          <a:blip r:embed="rId3"/>
          <a:stretch>
            <a:fillRect/>
          </a:stretch>
        </p:blipFill>
        <p:spPr>
          <a:xfrm>
            <a:off x="1057352" y="1660417"/>
            <a:ext cx="7020905" cy="2543530"/>
          </a:xfrm>
        </p:spPr>
      </p:pic>
      <p:sp>
        <p:nvSpPr>
          <p:cNvPr id="6" name="TextBox 5">
            <a:extLst>
              <a:ext uri="{FF2B5EF4-FFF2-40B4-BE49-F238E27FC236}">
                <a16:creationId xmlns:a16="http://schemas.microsoft.com/office/drawing/2014/main" id="{6702C992-313D-4AAB-9DDE-AD20B1203494}"/>
              </a:ext>
            </a:extLst>
          </p:cNvPr>
          <p:cNvSpPr txBox="1"/>
          <p:nvPr/>
        </p:nvSpPr>
        <p:spPr>
          <a:xfrm>
            <a:off x="402670" y="4448604"/>
            <a:ext cx="8330267" cy="1200329"/>
          </a:xfrm>
          <a:prstGeom prst="rect">
            <a:avLst/>
          </a:prstGeom>
          <a:noFill/>
        </p:spPr>
        <p:txBody>
          <a:bodyPr wrap="square" rtlCol="0">
            <a:spAutoFit/>
          </a:bodyPr>
          <a:lstStyle/>
          <a:p>
            <a:endParaRPr lang="en-GB" dirty="0">
              <a:sym typeface="Wingdings" panose="05000000000000000000" pitchFamily="2" charset="2"/>
            </a:endParaRPr>
          </a:p>
          <a:p>
            <a:r>
              <a:rPr lang="en-GB" b="1" dirty="0">
                <a:sym typeface="Wingdings" panose="05000000000000000000" pitchFamily="2" charset="2"/>
              </a:rPr>
              <a:t>Campaign preparation</a:t>
            </a:r>
            <a:r>
              <a:rPr lang="en-GB" dirty="0">
                <a:sym typeface="Wingdings" panose="05000000000000000000" pitchFamily="2" charset="2"/>
              </a:rPr>
              <a:t>: It is pivotal to start organising your campaign during this time </a:t>
            </a:r>
          </a:p>
          <a:p>
            <a:endParaRPr lang="en-GB" dirty="0">
              <a:sym typeface="Wingdings" panose="05000000000000000000" pitchFamily="2" charset="2"/>
            </a:endParaRPr>
          </a:p>
          <a:p>
            <a:endParaRPr lang="LID4096" dirty="0"/>
          </a:p>
        </p:txBody>
      </p:sp>
    </p:spTree>
    <p:extLst>
      <p:ext uri="{BB962C8B-B14F-4D97-AF65-F5344CB8AC3E}">
        <p14:creationId xmlns:p14="http://schemas.microsoft.com/office/powerpoint/2010/main" val="85903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F63AC09-58D5-5A4E-829E-9CC35EDE625D}"/>
              </a:ext>
            </a:extLst>
          </p:cNvPr>
          <p:cNvSpPr/>
          <p:nvPr/>
        </p:nvSpPr>
        <p:spPr>
          <a:xfrm>
            <a:off x="0" y="873057"/>
            <a:ext cx="9144000" cy="3298372"/>
          </a:xfrm>
          <a:prstGeom prst="rect">
            <a:avLst/>
          </a:prstGeom>
          <a:solidFill>
            <a:srgbClr val="1C25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5" name="Richtungspfeil 14">
            <a:extLst>
              <a:ext uri="{FF2B5EF4-FFF2-40B4-BE49-F238E27FC236}">
                <a16:creationId xmlns:a16="http://schemas.microsoft.com/office/drawing/2014/main" id="{006A3513-6583-CA41-A6F6-2E01B2A6355C}"/>
              </a:ext>
            </a:extLst>
          </p:cNvPr>
          <p:cNvSpPr/>
          <p:nvPr/>
        </p:nvSpPr>
        <p:spPr>
          <a:xfrm rot="5400000">
            <a:off x="3649436" y="-1228207"/>
            <a:ext cx="1959428" cy="6319159"/>
          </a:xfrm>
          <a:prstGeom prst="homePlate">
            <a:avLst>
              <a:gd name="adj" fmla="val 32935"/>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sp>
        <p:nvSpPr>
          <p:cNvPr id="11" name="Richtungspfeil 10">
            <a:extLst>
              <a:ext uri="{FF2B5EF4-FFF2-40B4-BE49-F238E27FC236}">
                <a16:creationId xmlns:a16="http://schemas.microsoft.com/office/drawing/2014/main" id="{B0354E11-04DF-DC40-B2C9-38C21DC4DC01}"/>
              </a:ext>
            </a:extLst>
          </p:cNvPr>
          <p:cNvSpPr/>
          <p:nvPr/>
        </p:nvSpPr>
        <p:spPr>
          <a:xfrm rot="5400000">
            <a:off x="3535137" y="-1322614"/>
            <a:ext cx="1959428" cy="6319159"/>
          </a:xfrm>
          <a:prstGeom prst="homePlate">
            <a:avLst>
              <a:gd name="adj" fmla="val 329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sz="1350"/>
          </a:p>
        </p:txBody>
      </p:sp>
      <p:pic>
        <p:nvPicPr>
          <p:cNvPr id="9" name="Grafik 8" descr="Ein Bild, das Text enthält.&#10;&#10;Automatisch generierte Beschreibung">
            <a:extLst>
              <a:ext uri="{FF2B5EF4-FFF2-40B4-BE49-F238E27FC236}">
                <a16:creationId xmlns:a16="http://schemas.microsoft.com/office/drawing/2014/main" id="{30FDA878-4ABE-D44A-97B1-936EB4B54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757" y="1088418"/>
            <a:ext cx="4891223" cy="977147"/>
          </a:xfrm>
          <a:prstGeom prst="rect">
            <a:avLst/>
          </a:prstGeom>
        </p:spPr>
      </p:pic>
      <p:sp>
        <p:nvSpPr>
          <p:cNvPr id="10" name="Textfeld 9">
            <a:extLst>
              <a:ext uri="{FF2B5EF4-FFF2-40B4-BE49-F238E27FC236}">
                <a16:creationId xmlns:a16="http://schemas.microsoft.com/office/drawing/2014/main" id="{61C45873-98E7-3445-ADE1-AF3CA48A8A91}"/>
              </a:ext>
            </a:extLst>
          </p:cNvPr>
          <p:cNvSpPr txBox="1"/>
          <p:nvPr/>
        </p:nvSpPr>
        <p:spPr>
          <a:xfrm>
            <a:off x="2080771" y="3105835"/>
            <a:ext cx="4982459" cy="957955"/>
          </a:xfrm>
          <a:prstGeom prst="rect">
            <a:avLst/>
          </a:prstGeom>
          <a:noFill/>
        </p:spPr>
        <p:txBody>
          <a:bodyPr wrap="square" rtlCol="0">
            <a:spAutoFit/>
          </a:bodyPr>
          <a:lstStyle/>
          <a:p>
            <a:pPr algn="ctr"/>
            <a:r>
              <a:rPr lang="de-DE" sz="1875" b="1" dirty="0">
                <a:solidFill>
                  <a:schemeClr val="bg1"/>
                </a:solidFill>
                <a:ea typeface="Lato Black" panose="020F0502020204030203" pitchFamily="34" charset="0"/>
                <a:cs typeface="Lato Black" panose="020F0502020204030203" pitchFamily="34" charset="0"/>
              </a:rPr>
              <a:t>The Forum supports organisers in the </a:t>
            </a:r>
            <a:r>
              <a:rPr lang="de-DE" sz="1875" b="1" u="sng" dirty="0">
                <a:solidFill>
                  <a:srgbClr val="FFD600"/>
                </a:solidFill>
                <a:ea typeface="Lato Black" panose="020F0502020204030203" pitchFamily="34" charset="0"/>
                <a:cs typeface="Lato Black" panose="020F0502020204030203" pitchFamily="34" charset="0"/>
              </a:rPr>
              <a:t>preparatory phase</a:t>
            </a:r>
            <a:r>
              <a:rPr lang="en-BE" sz="1875" b="1" u="sng" dirty="0">
                <a:solidFill>
                  <a:srgbClr val="FFD600"/>
                </a:solidFill>
                <a:ea typeface="Lato Black" panose="020F0502020204030203" pitchFamily="34" charset="0"/>
                <a:cs typeface="Lato Black" panose="020F0502020204030203" pitchFamily="34" charset="0"/>
              </a:rPr>
              <a:t> and during the collection of signatures</a:t>
            </a:r>
            <a:r>
              <a:rPr lang="de-DE" sz="1875" b="1" dirty="0">
                <a:solidFill>
                  <a:schemeClr val="bg1"/>
                </a:solidFill>
                <a:ea typeface="Lato Black" panose="020F0502020204030203" pitchFamily="34" charset="0"/>
                <a:cs typeface="Lato Black" panose="020F0502020204030203" pitchFamily="34" charset="0"/>
              </a:rPr>
              <a:t> </a:t>
            </a:r>
            <a:r>
              <a:rPr lang="en-BE" sz="1875" b="1" dirty="0">
                <a:solidFill>
                  <a:schemeClr val="bg1"/>
                </a:solidFill>
                <a:ea typeface="Lato Black" panose="020F0502020204030203" pitchFamily="34" charset="0"/>
                <a:cs typeface="Lato Black" panose="020F0502020204030203" pitchFamily="34" charset="0"/>
              </a:rPr>
              <a:t>of your </a:t>
            </a:r>
            <a:r>
              <a:rPr lang="de-DE" sz="1875" b="1" dirty="0">
                <a:solidFill>
                  <a:schemeClr val="bg1"/>
                </a:solidFill>
                <a:ea typeface="Lato Black" panose="020F0502020204030203" pitchFamily="34" charset="0"/>
                <a:cs typeface="Lato Black" panose="020F0502020204030203" pitchFamily="34" charset="0"/>
              </a:rPr>
              <a:t>initiative!</a:t>
            </a:r>
            <a:endParaRPr lang="de-BE" sz="1875" b="1" dirty="0">
              <a:solidFill>
                <a:schemeClr val="bg1"/>
              </a:solidFill>
              <a:ea typeface="Lato Black" panose="020F0502020204030203" pitchFamily="34" charset="0"/>
              <a:cs typeface="Lato Black" panose="020F0502020204030203" pitchFamily="34" charset="0"/>
            </a:endParaRPr>
          </a:p>
        </p:txBody>
      </p:sp>
      <p:pic>
        <p:nvPicPr>
          <p:cNvPr id="14" name="Grafik 13">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271" y="4559281"/>
            <a:ext cx="750000" cy="810000"/>
          </a:xfrm>
          <a:prstGeom prst="rect">
            <a:avLst/>
          </a:prstGeom>
        </p:spPr>
      </p:pic>
      <p:pic>
        <p:nvPicPr>
          <p:cNvPr id="16" name="Grafik 15">
            <a:extLst>
              <a:ext uri="{FF2B5EF4-FFF2-40B4-BE49-F238E27FC236}">
                <a16:creationId xmlns:a16="http://schemas.microsoft.com/office/drawing/2014/main" id="{DDE6D774-D79C-B84B-8DAB-6DFFAEDAE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9651" y="4568284"/>
            <a:ext cx="1065000" cy="810000"/>
          </a:xfrm>
          <a:prstGeom prst="rect">
            <a:avLst/>
          </a:prstGeom>
        </p:spPr>
      </p:pic>
      <p:pic>
        <p:nvPicPr>
          <p:cNvPr id="18" name="Grafik 17">
            <a:extLst>
              <a:ext uri="{FF2B5EF4-FFF2-40B4-BE49-F238E27FC236}">
                <a16:creationId xmlns:a16="http://schemas.microsoft.com/office/drawing/2014/main" id="{52FCF6AA-3A84-9D48-AFE4-3197961B2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031" y="4559281"/>
            <a:ext cx="960000" cy="810000"/>
          </a:xfrm>
          <a:prstGeom prst="rect">
            <a:avLst/>
          </a:prstGeom>
        </p:spPr>
      </p:pic>
      <p:pic>
        <p:nvPicPr>
          <p:cNvPr id="20" name="Grafik 19">
            <a:extLst>
              <a:ext uri="{FF2B5EF4-FFF2-40B4-BE49-F238E27FC236}">
                <a16:creationId xmlns:a16="http://schemas.microsoft.com/office/drawing/2014/main" id="{A4A904B1-CE97-A540-814F-3C98C1FD24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9753" y="4568960"/>
            <a:ext cx="840000" cy="810000"/>
          </a:xfrm>
          <a:prstGeom prst="rect">
            <a:avLst/>
          </a:prstGeom>
        </p:spPr>
      </p:pic>
      <p:sp>
        <p:nvSpPr>
          <p:cNvPr id="21" name="Textfeld 20">
            <a:extLst>
              <a:ext uri="{FF2B5EF4-FFF2-40B4-BE49-F238E27FC236}">
                <a16:creationId xmlns:a16="http://schemas.microsoft.com/office/drawing/2014/main" id="{F05D6D86-34EE-2F4E-9223-1C16CD07F960}"/>
              </a:ext>
            </a:extLst>
          </p:cNvPr>
          <p:cNvSpPr txBox="1"/>
          <p:nvPr/>
        </p:nvSpPr>
        <p:spPr>
          <a:xfrm>
            <a:off x="1382099" y="5492583"/>
            <a:ext cx="738536" cy="300082"/>
          </a:xfrm>
          <a:prstGeom prst="rect">
            <a:avLst/>
          </a:prstGeom>
          <a:noFill/>
        </p:spPr>
        <p:txBody>
          <a:bodyPr wrap="none" rtlCol="0">
            <a:spAutoFit/>
          </a:bodyPr>
          <a:lstStyle/>
          <a:p>
            <a:r>
              <a:rPr lang="de-BE" sz="1350" b="1" dirty="0">
                <a:latin typeface="Lato Heavy" panose="020F0502020204030203" pitchFamily="34" charset="0"/>
                <a:ea typeface="Lato Heavy" panose="020F0502020204030203" pitchFamily="34" charset="0"/>
                <a:cs typeface="Lato Heavy" panose="020F0502020204030203" pitchFamily="34" charset="0"/>
              </a:rPr>
              <a:t>LEARN</a:t>
            </a:r>
          </a:p>
        </p:txBody>
      </p:sp>
      <p:sp>
        <p:nvSpPr>
          <p:cNvPr id="22" name="Textfeld 21">
            <a:extLst>
              <a:ext uri="{FF2B5EF4-FFF2-40B4-BE49-F238E27FC236}">
                <a16:creationId xmlns:a16="http://schemas.microsoft.com/office/drawing/2014/main" id="{01C3DA33-F243-3042-9FEA-3D1583D7D32C}"/>
              </a:ext>
            </a:extLst>
          </p:cNvPr>
          <p:cNvSpPr txBox="1"/>
          <p:nvPr/>
        </p:nvSpPr>
        <p:spPr>
          <a:xfrm>
            <a:off x="3105554" y="5492583"/>
            <a:ext cx="893193" cy="300082"/>
          </a:xfrm>
          <a:prstGeom prst="rect">
            <a:avLst/>
          </a:prstGeom>
          <a:noFill/>
        </p:spPr>
        <p:txBody>
          <a:bodyPr wrap="none" rtlCol="0">
            <a:spAutoFit/>
          </a:bodyPr>
          <a:lstStyle/>
          <a:p>
            <a:pPr algn="ctr"/>
            <a:r>
              <a:rPr lang="de-BE" sz="1350" b="1" dirty="0">
                <a:latin typeface="Lato Heavy" panose="020F0502020204030203" pitchFamily="34" charset="0"/>
                <a:ea typeface="Lato Heavy" panose="020F0502020204030203" pitchFamily="34" charset="0"/>
                <a:cs typeface="Lato Heavy" panose="020F0502020204030203" pitchFamily="34" charset="0"/>
              </a:rPr>
              <a:t>DISCUSS</a:t>
            </a:r>
          </a:p>
        </p:txBody>
      </p:sp>
      <p:sp>
        <p:nvSpPr>
          <p:cNvPr id="23" name="Textfeld 22">
            <a:extLst>
              <a:ext uri="{FF2B5EF4-FFF2-40B4-BE49-F238E27FC236}">
                <a16:creationId xmlns:a16="http://schemas.microsoft.com/office/drawing/2014/main" id="{B7F32F22-413E-DF48-BCCE-2F532B7BCC28}"/>
              </a:ext>
            </a:extLst>
          </p:cNvPr>
          <p:cNvSpPr txBox="1"/>
          <p:nvPr/>
        </p:nvSpPr>
        <p:spPr>
          <a:xfrm>
            <a:off x="4982195" y="5492583"/>
            <a:ext cx="993670" cy="300082"/>
          </a:xfrm>
          <a:prstGeom prst="rect">
            <a:avLst/>
          </a:prstGeom>
          <a:noFill/>
        </p:spPr>
        <p:txBody>
          <a:bodyPr wrap="none" rtlCol="0">
            <a:spAutoFit/>
          </a:bodyPr>
          <a:lstStyle/>
          <a:p>
            <a:pPr algn="ctr"/>
            <a:r>
              <a:rPr lang="de-BE" sz="1350" b="1" dirty="0">
                <a:latin typeface="Lato Heavy" panose="020F0502020204030203" pitchFamily="34" charset="0"/>
                <a:ea typeface="Lato Heavy" panose="020F0502020204030203" pitchFamily="34" charset="0"/>
                <a:cs typeface="Lato Heavy" panose="020F0502020204030203" pitchFamily="34" charset="0"/>
              </a:rPr>
              <a:t>CONNECT</a:t>
            </a:r>
          </a:p>
        </p:txBody>
      </p:sp>
      <p:sp>
        <p:nvSpPr>
          <p:cNvPr id="24" name="Textfeld 23">
            <a:extLst>
              <a:ext uri="{FF2B5EF4-FFF2-40B4-BE49-F238E27FC236}">
                <a16:creationId xmlns:a16="http://schemas.microsoft.com/office/drawing/2014/main" id="{A106B5CD-08FD-8948-92B6-2672C5872F1F}"/>
              </a:ext>
            </a:extLst>
          </p:cNvPr>
          <p:cNvSpPr txBox="1"/>
          <p:nvPr/>
        </p:nvSpPr>
        <p:spPr>
          <a:xfrm>
            <a:off x="6577631" y="5492583"/>
            <a:ext cx="1244251" cy="300082"/>
          </a:xfrm>
          <a:prstGeom prst="rect">
            <a:avLst/>
          </a:prstGeom>
          <a:noFill/>
        </p:spPr>
        <p:txBody>
          <a:bodyPr wrap="none" rtlCol="0">
            <a:spAutoFit/>
          </a:bodyPr>
          <a:lstStyle/>
          <a:p>
            <a:pPr algn="ctr"/>
            <a:r>
              <a:rPr lang="de-BE" sz="1350" b="1" dirty="0">
                <a:latin typeface="Lato Heavy" panose="020F0502020204030203" pitchFamily="34" charset="0"/>
                <a:ea typeface="Lato Heavy" panose="020F0502020204030203" pitchFamily="34" charset="0"/>
                <a:cs typeface="Lato Heavy" panose="020F0502020204030203" pitchFamily="34" charset="0"/>
              </a:rPr>
              <a:t>SEEK ADVICE</a:t>
            </a:r>
          </a:p>
        </p:txBody>
      </p:sp>
    </p:spTree>
    <p:extLst>
      <p:ext uri="{BB962C8B-B14F-4D97-AF65-F5344CB8AC3E}">
        <p14:creationId xmlns:p14="http://schemas.microsoft.com/office/powerpoint/2010/main" val="428406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97632-484F-4288-A7FD-1EDE2C61D82F}"/>
              </a:ext>
            </a:extLst>
          </p:cNvPr>
          <p:cNvSpPr txBox="1"/>
          <p:nvPr/>
        </p:nvSpPr>
        <p:spPr>
          <a:xfrm>
            <a:off x="96717" y="1553239"/>
            <a:ext cx="3913870" cy="4247317"/>
          </a:xfrm>
          <a:prstGeom prst="rect">
            <a:avLst/>
          </a:prstGeom>
          <a:noFill/>
        </p:spPr>
        <p:txBody>
          <a:bodyPr wrap="square" rtlCol="0">
            <a:spAutoFit/>
          </a:bodyPr>
          <a:lstStyle/>
          <a:p>
            <a:pPr marL="0" indent="0">
              <a:buNone/>
            </a:pPr>
            <a:endParaRPr lang="en-GB" dirty="0"/>
          </a:p>
          <a:p>
            <a:pPr lvl="1"/>
            <a:r>
              <a:rPr lang="en-GB" dirty="0"/>
              <a:t>A great tool for organising your initiative </a:t>
            </a:r>
          </a:p>
          <a:p>
            <a:pPr lvl="1"/>
            <a:endParaRPr lang="en-GB" dirty="0"/>
          </a:p>
          <a:p>
            <a:pPr marL="742950" lvl="1" indent="-285750">
              <a:buFont typeface="Arial" panose="020B0604020202020204" pitchFamily="34" charset="0"/>
              <a:buChar char="•"/>
            </a:pPr>
            <a:r>
              <a:rPr lang="en-GB" dirty="0"/>
              <a:t>Learn Section: Webinars, Guidance Notes, Learning Material</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Blogs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Discuss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Seek Advice: if you need campaigning or fundraising advice during your campaign</a:t>
            </a:r>
          </a:p>
        </p:txBody>
      </p:sp>
      <p:pic>
        <p:nvPicPr>
          <p:cNvPr id="4" name="Picture 3">
            <a:extLst>
              <a:ext uri="{FF2B5EF4-FFF2-40B4-BE49-F238E27FC236}">
                <a16:creationId xmlns:a16="http://schemas.microsoft.com/office/drawing/2014/main" id="{4D42558D-A924-4DBD-80F8-284CD951C5C7}"/>
              </a:ext>
            </a:extLst>
          </p:cNvPr>
          <p:cNvPicPr>
            <a:picLocks noChangeAspect="1"/>
          </p:cNvPicPr>
          <p:nvPr/>
        </p:nvPicPr>
        <p:blipFill>
          <a:blip r:embed="rId3"/>
          <a:stretch>
            <a:fillRect/>
          </a:stretch>
        </p:blipFill>
        <p:spPr>
          <a:xfrm>
            <a:off x="4010587" y="2274480"/>
            <a:ext cx="5133413" cy="3526076"/>
          </a:xfrm>
          <a:prstGeom prst="rect">
            <a:avLst/>
          </a:prstGeom>
        </p:spPr>
      </p:pic>
    </p:spTree>
    <p:extLst>
      <p:ext uri="{BB962C8B-B14F-4D97-AF65-F5344CB8AC3E}">
        <p14:creationId xmlns:p14="http://schemas.microsoft.com/office/powerpoint/2010/main" val="31297995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4923</TotalTime>
  <Words>1468</Words>
  <Application>Microsoft Office PowerPoint</Application>
  <PresentationFormat>On-screen Show (4:3)</PresentationFormat>
  <Paragraphs>198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vt:lpstr>
      <vt:lpstr>Calibri</vt:lpstr>
      <vt:lpstr>Calibri Light</vt:lpstr>
      <vt:lpstr>Lato</vt:lpstr>
      <vt:lpstr>Lato Heavy</vt:lpstr>
      <vt:lpstr>Office</vt:lpstr>
      <vt:lpstr>PowerPoint Presentation</vt:lpstr>
      <vt:lpstr>Outline of today’s webinar </vt:lpstr>
      <vt:lpstr>What is the European Citizens’ Initiative?</vt:lpstr>
      <vt:lpstr>The European Citizens’ Initiative &amp; Other Ways to engage</vt:lpstr>
      <vt:lpstr>Launching your initiative </vt:lpstr>
      <vt:lpstr>PowerPoint Presentation</vt:lpstr>
      <vt:lpstr>PowerPoint Presentation</vt:lpstr>
      <vt:lpstr>PowerPoint Presentation</vt:lpstr>
      <vt:lpstr>PowerPoint Presentation</vt:lpstr>
      <vt:lpstr>European Citizens’ Initiative Forum </vt:lpstr>
      <vt:lpstr>PowerPoint Presentation</vt:lpstr>
      <vt:lpstr>PowerPoint Presentation</vt:lpstr>
      <vt:lpstr>PowerPoint Presentation</vt:lpstr>
      <vt:lpstr>Innovative Material around the ECI</vt:lpstr>
      <vt:lpstr>Questions received on the ECI Forum</vt:lpstr>
      <vt:lpstr>Now that your initiative is launched....</vt:lpstr>
      <vt:lpstr>A Pan-European Campaign: be prepared it is not easy </vt:lpstr>
      <vt:lpstr>How to reach the 1 million signatures</vt:lpstr>
      <vt:lpstr>Collecting signatures - Overview</vt:lpstr>
      <vt:lpstr>Some statistics </vt:lpstr>
      <vt:lpstr>Critical Points to Reflect Upon  </vt:lpstr>
      <vt:lpstr>Questions received on the ECI Forum</vt:lpstr>
      <vt:lpstr>Outline of today’s webinar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Flavio Grazian</dc:creator>
  <cp:lastModifiedBy>Elisa Lironi</cp:lastModifiedBy>
  <cp:revision>70</cp:revision>
  <cp:lastPrinted>2022-10-06T09:44:33Z</cp:lastPrinted>
  <dcterms:created xsi:type="dcterms:W3CDTF">2020-09-16T08:06:18Z</dcterms:created>
  <dcterms:modified xsi:type="dcterms:W3CDTF">2022-10-18T14:30:59Z</dcterms:modified>
</cp:coreProperties>
</file>